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4"/>
  </p:notesMasterIdLst>
  <p:sldIdLst>
    <p:sldId id="280" r:id="rId5"/>
    <p:sldId id="262" r:id="rId6"/>
    <p:sldId id="521" r:id="rId7"/>
    <p:sldId id="263" r:id="rId8"/>
    <p:sldId id="264" r:id="rId9"/>
    <p:sldId id="265" r:id="rId10"/>
    <p:sldId id="266" r:id="rId11"/>
    <p:sldId id="267" r:id="rId12"/>
    <p:sldId id="268" r:id="rId13"/>
    <p:sldId id="524" r:id="rId14"/>
    <p:sldId id="271" r:id="rId15"/>
    <p:sldId id="272" r:id="rId16"/>
    <p:sldId id="273" r:id="rId17"/>
    <p:sldId id="274" r:id="rId18"/>
    <p:sldId id="275" r:id="rId19"/>
    <p:sldId id="522" r:id="rId20"/>
    <p:sldId id="523" r:id="rId21"/>
    <p:sldId id="525" r:id="rId22"/>
    <p:sldId id="526" r:id="rId23"/>
    <p:sldId id="527" r:id="rId24"/>
    <p:sldId id="530" r:id="rId25"/>
    <p:sldId id="528" r:id="rId26"/>
    <p:sldId id="529" r:id="rId27"/>
    <p:sldId id="532" r:id="rId28"/>
    <p:sldId id="533" r:id="rId29"/>
    <p:sldId id="536" r:id="rId30"/>
    <p:sldId id="535" r:id="rId31"/>
    <p:sldId id="534" r:id="rId32"/>
    <p:sldId id="531" r:id="rId33"/>
    <p:sldId id="537" r:id="rId34"/>
    <p:sldId id="538" r:id="rId35"/>
    <p:sldId id="541" r:id="rId36"/>
    <p:sldId id="542" r:id="rId37"/>
    <p:sldId id="543" r:id="rId38"/>
    <p:sldId id="544" r:id="rId39"/>
    <p:sldId id="545" r:id="rId40"/>
    <p:sldId id="546"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276" r:id="rId55"/>
    <p:sldId id="277" r:id="rId56"/>
    <p:sldId id="278" r:id="rId57"/>
    <p:sldId id="279" r:id="rId58"/>
    <p:sldId id="257" r:id="rId59"/>
    <p:sldId id="258" r:id="rId60"/>
    <p:sldId id="259" r:id="rId61"/>
    <p:sldId id="260" r:id="rId62"/>
    <p:sldId id="26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91C"/>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1"/>
  </p:normalViewPr>
  <p:slideViewPr>
    <p:cSldViewPr snapToGrid="0" snapToObjects="1">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3CBF5-22B9-42EC-8294-F4A42A50AC01}"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5D08-698C-4677-BCDD-8D7BDD5F7B68}" type="slidenum">
              <a:rPr lang="en-GB" smtClean="0"/>
              <a:t>‹#›</a:t>
            </a:fld>
            <a:endParaRPr lang="en-GB"/>
          </a:p>
        </p:txBody>
      </p:sp>
    </p:spTree>
    <p:extLst>
      <p:ext uri="{BB962C8B-B14F-4D97-AF65-F5344CB8AC3E}">
        <p14:creationId xmlns:p14="http://schemas.microsoft.com/office/powerpoint/2010/main" val="245609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10:10-11:45</a:t>
            </a:r>
          </a:p>
        </p:txBody>
      </p:sp>
      <p:sp>
        <p:nvSpPr>
          <p:cNvPr id="4" name="Slide Number Placeholder 3"/>
          <p:cNvSpPr>
            <a:spLocks noGrp="1"/>
          </p:cNvSpPr>
          <p:nvPr>
            <p:ph type="sldNum" sz="quarter" idx="5"/>
          </p:nvPr>
        </p:nvSpPr>
        <p:spPr/>
        <p:txBody>
          <a:bodyPr/>
          <a:lstStyle/>
          <a:p>
            <a:fld id="{E5B35D08-698C-4677-BCDD-8D7BDD5F7B68}" type="slidenum">
              <a:rPr lang="en-GB" smtClean="0"/>
              <a:t>2</a:t>
            </a:fld>
            <a:endParaRPr lang="en-GB"/>
          </a:p>
        </p:txBody>
      </p:sp>
    </p:spTree>
    <p:extLst>
      <p:ext uri="{BB962C8B-B14F-4D97-AF65-F5344CB8AC3E}">
        <p14:creationId xmlns:p14="http://schemas.microsoft.com/office/powerpoint/2010/main" val="433717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36c642628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36c6426283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i="1">
                <a:latin typeface="Arial"/>
                <a:ea typeface="Arial"/>
                <a:cs typeface="Arial"/>
                <a:sym typeface="Arial"/>
              </a:rPr>
              <a:t>3min</a:t>
            </a:r>
            <a:endParaRPr i="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i="1">
                <a:latin typeface="Arial"/>
                <a:ea typeface="Arial"/>
                <a:cs typeface="Arial"/>
                <a:sym typeface="Arial"/>
              </a:rPr>
              <a:t>Workplace Readiness Challenge - Understanding of the problem we are working to solve through career and technical education.</a:t>
            </a:r>
            <a:endParaRPr i="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i="1">
                <a:latin typeface="Arial"/>
                <a:ea typeface="Arial"/>
                <a:cs typeface="Arial"/>
                <a:sym typeface="Arial"/>
              </a:rPr>
              <a:t>A significant challenge facing America now is that employers want more emphasis on employability skills to ensure prepared workers enter their open positions.</a:t>
            </a:r>
            <a:endParaRPr i="1">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r>
              <a:rPr lang="en-GB" i="1">
                <a:latin typeface="Arial"/>
                <a:ea typeface="Arial"/>
                <a:cs typeface="Arial"/>
                <a:sym typeface="Arial"/>
              </a:rPr>
              <a:t>CTE programs hold the key to unlock this challenge.</a:t>
            </a:r>
            <a:endParaRPr sz="1400">
              <a:latin typeface="Arial"/>
              <a:ea typeface="Arial"/>
              <a:cs typeface="Arial"/>
              <a:sym typeface="Arial"/>
            </a:endParaRPr>
          </a:p>
        </p:txBody>
      </p:sp>
      <p:sp>
        <p:nvSpPr>
          <p:cNvPr id="153" name="Google Shape;153;g136c6426283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354922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discussions, and then add to the next slide as they come up with ideas.</a:t>
            </a:r>
          </a:p>
        </p:txBody>
      </p:sp>
      <p:sp>
        <p:nvSpPr>
          <p:cNvPr id="4" name="Slide Number Placeholder 3"/>
          <p:cNvSpPr>
            <a:spLocks noGrp="1"/>
          </p:cNvSpPr>
          <p:nvPr>
            <p:ph type="sldNum" sz="quarter" idx="5"/>
          </p:nvPr>
        </p:nvSpPr>
        <p:spPr/>
        <p:txBody>
          <a:bodyPr/>
          <a:lstStyle/>
          <a:p>
            <a:fld id="{E5B35D08-698C-4677-BCDD-8D7BDD5F7B68}" type="slidenum">
              <a:rPr lang="en-GB" smtClean="0"/>
              <a:t>20</a:t>
            </a:fld>
            <a:endParaRPr lang="en-GB"/>
          </a:p>
        </p:txBody>
      </p:sp>
    </p:spTree>
    <p:extLst>
      <p:ext uri="{BB962C8B-B14F-4D97-AF65-F5344CB8AC3E}">
        <p14:creationId xmlns:p14="http://schemas.microsoft.com/office/powerpoint/2010/main" val="191486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discussions, and then add to the next slide as they come up with ideas.</a:t>
            </a:r>
          </a:p>
        </p:txBody>
      </p:sp>
      <p:sp>
        <p:nvSpPr>
          <p:cNvPr id="4" name="Slide Number Placeholder 3"/>
          <p:cNvSpPr>
            <a:spLocks noGrp="1"/>
          </p:cNvSpPr>
          <p:nvPr>
            <p:ph type="sldNum" sz="quarter" idx="5"/>
          </p:nvPr>
        </p:nvSpPr>
        <p:spPr/>
        <p:txBody>
          <a:bodyPr/>
          <a:lstStyle/>
          <a:p>
            <a:fld id="{E5B35D08-698C-4677-BCDD-8D7BDD5F7B68}" type="slidenum">
              <a:rPr lang="en-GB" smtClean="0"/>
              <a:t>24</a:t>
            </a:fld>
            <a:endParaRPr lang="en-GB"/>
          </a:p>
        </p:txBody>
      </p:sp>
    </p:spTree>
    <p:extLst>
      <p:ext uri="{BB962C8B-B14F-4D97-AF65-F5344CB8AC3E}">
        <p14:creationId xmlns:p14="http://schemas.microsoft.com/office/powerpoint/2010/main" val="2004723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discussions, and then add to the next slide as they come up with ideas.</a:t>
            </a:r>
          </a:p>
        </p:txBody>
      </p:sp>
      <p:sp>
        <p:nvSpPr>
          <p:cNvPr id="4" name="Slide Number Placeholder 3"/>
          <p:cNvSpPr>
            <a:spLocks noGrp="1"/>
          </p:cNvSpPr>
          <p:nvPr>
            <p:ph type="sldNum" sz="quarter" idx="5"/>
          </p:nvPr>
        </p:nvSpPr>
        <p:spPr/>
        <p:txBody>
          <a:bodyPr/>
          <a:lstStyle/>
          <a:p>
            <a:fld id="{E5B35D08-698C-4677-BCDD-8D7BDD5F7B68}" type="slidenum">
              <a:rPr lang="en-GB" smtClean="0"/>
              <a:t>27</a:t>
            </a:fld>
            <a:endParaRPr lang="en-GB"/>
          </a:p>
        </p:txBody>
      </p:sp>
    </p:spTree>
    <p:extLst>
      <p:ext uri="{BB962C8B-B14F-4D97-AF65-F5344CB8AC3E}">
        <p14:creationId xmlns:p14="http://schemas.microsoft.com/office/powerpoint/2010/main" val="3137059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Professional 4 Corners, p. 74/75 and What’s on Your phone p. 20…point out lesson plan</a:t>
            </a:r>
          </a:p>
        </p:txBody>
      </p:sp>
      <p:sp>
        <p:nvSpPr>
          <p:cNvPr id="4" name="Slide Number Placeholder 3"/>
          <p:cNvSpPr>
            <a:spLocks noGrp="1"/>
          </p:cNvSpPr>
          <p:nvPr>
            <p:ph type="sldNum" sz="quarter" idx="5"/>
          </p:nvPr>
        </p:nvSpPr>
        <p:spPr/>
        <p:txBody>
          <a:bodyPr/>
          <a:lstStyle/>
          <a:p>
            <a:fld id="{E5B35D08-698C-4677-BCDD-8D7BDD5F7B68}" type="slidenum">
              <a:rPr lang="en-GB" smtClean="0"/>
              <a:t>29</a:t>
            </a:fld>
            <a:endParaRPr lang="en-GB"/>
          </a:p>
        </p:txBody>
      </p:sp>
    </p:spTree>
    <p:extLst>
      <p:ext uri="{BB962C8B-B14F-4D97-AF65-F5344CB8AC3E}">
        <p14:creationId xmlns:p14="http://schemas.microsoft.com/office/powerpoint/2010/main" val="3509272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attendees…ask for that they already know about CEP as they introduce themselves.</a:t>
            </a:r>
          </a:p>
        </p:txBody>
      </p:sp>
      <p:sp>
        <p:nvSpPr>
          <p:cNvPr id="4" name="Slide Number Placeholder 3"/>
          <p:cNvSpPr>
            <a:spLocks noGrp="1"/>
          </p:cNvSpPr>
          <p:nvPr>
            <p:ph type="sldNum" sz="quarter" idx="5"/>
          </p:nvPr>
        </p:nvSpPr>
        <p:spPr/>
        <p:txBody>
          <a:bodyPr/>
          <a:lstStyle/>
          <a:p>
            <a:fld id="{2C6B62A1-DB20-4EF6-B180-726F4EA9A8D9}" type="slidenum">
              <a:rPr lang="en-US" smtClean="0"/>
              <a:t>32</a:t>
            </a:fld>
            <a:endParaRPr lang="en-US"/>
          </a:p>
        </p:txBody>
      </p:sp>
    </p:spTree>
    <p:extLst>
      <p:ext uri="{BB962C8B-B14F-4D97-AF65-F5344CB8AC3E}">
        <p14:creationId xmlns:p14="http://schemas.microsoft.com/office/powerpoint/2010/main" val="5980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 video (4 minutes) and guide them to the CEP page on the webpage.  Explain that there are all kinds of resources on this page and that we will be pointing them out as we move through the session.  </a:t>
            </a:r>
          </a:p>
        </p:txBody>
      </p:sp>
      <p:sp>
        <p:nvSpPr>
          <p:cNvPr id="4" name="Slide Number Placeholder 3"/>
          <p:cNvSpPr>
            <a:spLocks noGrp="1"/>
          </p:cNvSpPr>
          <p:nvPr>
            <p:ph type="sldNum" sz="quarter" idx="5"/>
          </p:nvPr>
        </p:nvSpPr>
        <p:spPr/>
        <p:txBody>
          <a:bodyPr/>
          <a:lstStyle/>
          <a:p>
            <a:fld id="{2C6B62A1-DB20-4EF6-B180-726F4EA9A8D9}" type="slidenum">
              <a:rPr lang="en-US" smtClean="0"/>
              <a:t>33</a:t>
            </a:fld>
            <a:endParaRPr lang="en-US"/>
          </a:p>
        </p:txBody>
      </p:sp>
    </p:spTree>
    <p:extLst>
      <p:ext uri="{BB962C8B-B14F-4D97-AF65-F5344CB8AC3E}">
        <p14:creationId xmlns:p14="http://schemas.microsoft.com/office/powerpoint/2010/main" val="3916816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a quick knowledge check to ensure that attendees have some knowledge of the Framework….if you need to do a quick explanation of the Framework and how to integrate, take some time to do that now.  Explain that the Framework is integrated through chapter activities and these are highlighted in the CEP application.</a:t>
            </a:r>
          </a:p>
        </p:txBody>
      </p:sp>
      <p:sp>
        <p:nvSpPr>
          <p:cNvPr id="4" name="Slide Number Placeholder 3"/>
          <p:cNvSpPr>
            <a:spLocks noGrp="1"/>
          </p:cNvSpPr>
          <p:nvPr>
            <p:ph type="sldNum" sz="quarter" idx="5"/>
          </p:nvPr>
        </p:nvSpPr>
        <p:spPr/>
        <p:txBody>
          <a:bodyPr/>
          <a:lstStyle/>
          <a:p>
            <a:fld id="{2C6B62A1-DB20-4EF6-B180-726F4EA9A8D9}" type="slidenum">
              <a:rPr lang="en-US" smtClean="0"/>
              <a:t>34</a:t>
            </a:fld>
            <a:endParaRPr lang="en-US"/>
          </a:p>
        </p:txBody>
      </p:sp>
    </p:spTree>
    <p:extLst>
      <p:ext uri="{BB962C8B-B14F-4D97-AF65-F5344CB8AC3E}">
        <p14:creationId xmlns:p14="http://schemas.microsoft.com/office/powerpoint/2010/main" val="1104116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6B62A1-DB20-4EF6-B180-726F4EA9A8D9}" type="slidenum">
              <a:rPr lang="en-US" smtClean="0"/>
              <a:t>35</a:t>
            </a:fld>
            <a:endParaRPr lang="en-US"/>
          </a:p>
        </p:txBody>
      </p:sp>
    </p:spTree>
    <p:extLst>
      <p:ext uri="{BB962C8B-B14F-4D97-AF65-F5344CB8AC3E}">
        <p14:creationId xmlns:p14="http://schemas.microsoft.com/office/powerpoint/2010/main" val="407566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levels…go through them from the bottom up.  Make sure they understand that this training really focuses on Level 1 and 2, but that any chapter can move higher on the levels based on their application scores.  If they are brand new, if they achieve Level 1 and/or 2, that is a great start!</a:t>
            </a:r>
          </a:p>
        </p:txBody>
      </p:sp>
      <p:sp>
        <p:nvSpPr>
          <p:cNvPr id="4" name="Slide Number Placeholder 3"/>
          <p:cNvSpPr>
            <a:spLocks noGrp="1"/>
          </p:cNvSpPr>
          <p:nvPr>
            <p:ph type="sldNum" sz="quarter" idx="5"/>
          </p:nvPr>
        </p:nvSpPr>
        <p:spPr/>
        <p:txBody>
          <a:bodyPr/>
          <a:lstStyle/>
          <a:p>
            <a:fld id="{2C6B62A1-DB20-4EF6-B180-726F4EA9A8D9}" type="slidenum">
              <a:rPr lang="en-US" smtClean="0"/>
              <a:t>36</a:t>
            </a:fld>
            <a:endParaRPr lang="en-US"/>
          </a:p>
        </p:txBody>
      </p:sp>
    </p:spTree>
    <p:extLst>
      <p:ext uri="{BB962C8B-B14F-4D97-AF65-F5344CB8AC3E}">
        <p14:creationId xmlns:p14="http://schemas.microsoft.com/office/powerpoint/2010/main" val="392538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6F847-9D29-4051-9BFF-FCEB2E7DD73D}" type="slidenum">
              <a:rPr lang="en-US" smtClean="0"/>
              <a:t>3</a:t>
            </a:fld>
            <a:endParaRPr lang="en-US" dirty="0"/>
          </a:p>
        </p:txBody>
      </p:sp>
    </p:spTree>
    <p:extLst>
      <p:ext uri="{BB962C8B-B14F-4D97-AF65-F5344CB8AC3E}">
        <p14:creationId xmlns:p14="http://schemas.microsoft.com/office/powerpoint/2010/main" val="2548682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them to the “Download the CEP application template” link (right above the video on the CEP page) so they can see visually.  Tell them that this template is a great rough draft for them to use to map out the activities that they will highlight in the application.</a:t>
            </a:r>
          </a:p>
        </p:txBody>
      </p:sp>
      <p:sp>
        <p:nvSpPr>
          <p:cNvPr id="4" name="Slide Number Placeholder 3"/>
          <p:cNvSpPr>
            <a:spLocks noGrp="1"/>
          </p:cNvSpPr>
          <p:nvPr>
            <p:ph type="sldNum" sz="quarter" idx="5"/>
          </p:nvPr>
        </p:nvSpPr>
        <p:spPr/>
        <p:txBody>
          <a:bodyPr/>
          <a:lstStyle/>
          <a:p>
            <a:fld id="{2C6B62A1-DB20-4EF6-B180-726F4EA9A8D9}" type="slidenum">
              <a:rPr lang="en-US" smtClean="0"/>
              <a:t>37</a:t>
            </a:fld>
            <a:endParaRPr lang="en-US"/>
          </a:p>
        </p:txBody>
      </p:sp>
    </p:spTree>
    <p:extLst>
      <p:ext uri="{BB962C8B-B14F-4D97-AF65-F5344CB8AC3E}">
        <p14:creationId xmlns:p14="http://schemas.microsoft.com/office/powerpoint/2010/main" val="3126812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Level 1 requirements are very simple checkmarks and fill in the blank.  You could start filling it out as we go through the session.  Go to skillsusa-register.org, log in, and find the CEP area on the home page.</a:t>
            </a:r>
          </a:p>
        </p:txBody>
      </p:sp>
      <p:sp>
        <p:nvSpPr>
          <p:cNvPr id="4" name="Slide Number Placeholder 3"/>
          <p:cNvSpPr>
            <a:spLocks noGrp="1"/>
          </p:cNvSpPr>
          <p:nvPr>
            <p:ph type="sldNum" sz="quarter" idx="5"/>
          </p:nvPr>
        </p:nvSpPr>
        <p:spPr/>
        <p:txBody>
          <a:bodyPr/>
          <a:lstStyle/>
          <a:p>
            <a:fld id="{2C6B62A1-DB20-4EF6-B180-726F4EA9A8D9}" type="slidenum">
              <a:rPr lang="en-US" smtClean="0"/>
              <a:t>38</a:t>
            </a:fld>
            <a:endParaRPr lang="en-US"/>
          </a:p>
        </p:txBody>
      </p:sp>
    </p:spTree>
    <p:extLst>
      <p:ext uri="{BB962C8B-B14F-4D97-AF65-F5344CB8AC3E}">
        <p14:creationId xmlns:p14="http://schemas.microsoft.com/office/powerpoint/2010/main" val="3652129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Level 1, you only have to list three activities in each Framework area; you don’t have to explain them or go into detail.  So, save the activities where the Framework was really integrated for Level 2.  You can’t use the same ones again.  Give examples.  Also, only check 1-2 Essential Elements for each Framework area, even if multiple are addressed.  Stop here for questions/concerns/help.  Review that if they are brand new, they may want to stop here and call it good.  They will get an email after they submit saying they have earned High Quality and they can then move on to Level 2 or not.  Always their choice.</a:t>
            </a:r>
          </a:p>
        </p:txBody>
      </p:sp>
      <p:sp>
        <p:nvSpPr>
          <p:cNvPr id="4" name="Slide Number Placeholder 3"/>
          <p:cNvSpPr>
            <a:spLocks noGrp="1"/>
          </p:cNvSpPr>
          <p:nvPr>
            <p:ph type="sldNum" sz="quarter" idx="5"/>
          </p:nvPr>
        </p:nvSpPr>
        <p:spPr/>
        <p:txBody>
          <a:bodyPr/>
          <a:lstStyle/>
          <a:p>
            <a:fld id="{2C6B62A1-DB20-4EF6-B180-726F4EA9A8D9}" type="slidenum">
              <a:rPr lang="en-US" smtClean="0"/>
              <a:t>39</a:t>
            </a:fld>
            <a:endParaRPr lang="en-US"/>
          </a:p>
        </p:txBody>
      </p:sp>
    </p:spTree>
    <p:extLst>
      <p:ext uri="{BB962C8B-B14F-4D97-AF65-F5344CB8AC3E}">
        <p14:creationId xmlns:p14="http://schemas.microsoft.com/office/powerpoint/2010/main" val="3448327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of Level 2 is again check marks.  This is a list to aspire to, so don’t worry if not all of the categories are checked.  Notice that you must check 7 to achieve Level 2; if you aren’t there yet, use this list to help plan for next year’s Program of Work.</a:t>
            </a:r>
          </a:p>
        </p:txBody>
      </p:sp>
      <p:sp>
        <p:nvSpPr>
          <p:cNvPr id="4" name="Slide Number Placeholder 3"/>
          <p:cNvSpPr>
            <a:spLocks noGrp="1"/>
          </p:cNvSpPr>
          <p:nvPr>
            <p:ph type="sldNum" sz="quarter" idx="5"/>
          </p:nvPr>
        </p:nvSpPr>
        <p:spPr/>
        <p:txBody>
          <a:bodyPr/>
          <a:lstStyle/>
          <a:p>
            <a:fld id="{2C6B62A1-DB20-4EF6-B180-726F4EA9A8D9}" type="slidenum">
              <a:rPr lang="en-US" smtClean="0"/>
              <a:t>41</a:t>
            </a:fld>
            <a:endParaRPr lang="en-US"/>
          </a:p>
        </p:txBody>
      </p:sp>
    </p:spTree>
    <p:extLst>
      <p:ext uri="{BB962C8B-B14F-4D97-AF65-F5344CB8AC3E}">
        <p14:creationId xmlns:p14="http://schemas.microsoft.com/office/powerpoint/2010/main" val="3207456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will highlight three NEW activities that show integration of Framework skills.  In this section, you will write SMART goals, describe the activity and its timeline, and share the results of the SMART goals (even if you don’t achieve them…all part of learning).  Again, only focus on 1-2 Essential Elements.  You will also share a picture that shows your students in action.</a:t>
            </a:r>
          </a:p>
        </p:txBody>
      </p:sp>
      <p:sp>
        <p:nvSpPr>
          <p:cNvPr id="4" name="Slide Number Placeholder 3"/>
          <p:cNvSpPr>
            <a:spLocks noGrp="1"/>
          </p:cNvSpPr>
          <p:nvPr>
            <p:ph type="sldNum" sz="quarter" idx="5"/>
          </p:nvPr>
        </p:nvSpPr>
        <p:spPr/>
        <p:txBody>
          <a:bodyPr/>
          <a:lstStyle/>
          <a:p>
            <a:fld id="{2C6B62A1-DB20-4EF6-B180-726F4EA9A8D9}" type="slidenum">
              <a:rPr lang="en-US" smtClean="0"/>
              <a:t>42</a:t>
            </a:fld>
            <a:endParaRPr lang="en-US"/>
          </a:p>
        </p:txBody>
      </p:sp>
    </p:spTree>
    <p:extLst>
      <p:ext uri="{BB962C8B-B14F-4D97-AF65-F5344CB8AC3E}">
        <p14:creationId xmlns:p14="http://schemas.microsoft.com/office/powerpoint/2010/main" val="3340258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you’re not sure what a SMART goal is, here it is.  There are also SMART goal resources and lesson plans on the CEP page (point out where).</a:t>
            </a:r>
          </a:p>
        </p:txBody>
      </p:sp>
      <p:sp>
        <p:nvSpPr>
          <p:cNvPr id="4" name="Slide Number Placeholder 3"/>
          <p:cNvSpPr>
            <a:spLocks noGrp="1"/>
          </p:cNvSpPr>
          <p:nvPr>
            <p:ph type="sldNum" sz="quarter" idx="5"/>
          </p:nvPr>
        </p:nvSpPr>
        <p:spPr/>
        <p:txBody>
          <a:bodyPr/>
          <a:lstStyle/>
          <a:p>
            <a:fld id="{2C6B62A1-DB20-4EF6-B180-726F4EA9A8D9}" type="slidenum">
              <a:rPr lang="en-US" smtClean="0"/>
              <a:t>44</a:t>
            </a:fld>
            <a:endParaRPr lang="en-US"/>
          </a:p>
        </p:txBody>
      </p:sp>
    </p:spTree>
    <p:extLst>
      <p:ext uri="{BB962C8B-B14F-4D97-AF65-F5344CB8AC3E}">
        <p14:creationId xmlns:p14="http://schemas.microsoft.com/office/powerpoint/2010/main" val="3598519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Review the levels and remind them that this is a great recognition opportunity and well worth doing, but that as new advisors, they are not expected to achieve all levels right away. (although some new advisors have achieved MOE level their first year)  Remind them of the Kelli coaching sessions and show where to find those.  Even if they want help with Level 1 or 2, she is there.  Remind them that CCT can also help them wade through the application, but not necessarily help them formulate SMART goals like Kelli can.  </a:t>
            </a:r>
          </a:p>
        </p:txBody>
      </p:sp>
      <p:sp>
        <p:nvSpPr>
          <p:cNvPr id="4" name="Slide Number Placeholder 3"/>
          <p:cNvSpPr>
            <a:spLocks noGrp="1"/>
          </p:cNvSpPr>
          <p:nvPr>
            <p:ph type="sldNum" sz="quarter" idx="5"/>
          </p:nvPr>
        </p:nvSpPr>
        <p:spPr/>
        <p:txBody>
          <a:bodyPr/>
          <a:lstStyle/>
          <a:p>
            <a:fld id="{2C6B62A1-DB20-4EF6-B180-726F4EA9A8D9}" type="slidenum">
              <a:rPr lang="en-US" smtClean="0"/>
              <a:t>45</a:t>
            </a:fld>
            <a:endParaRPr lang="en-US"/>
          </a:p>
        </p:txBody>
      </p:sp>
    </p:spTree>
    <p:extLst>
      <p:ext uri="{BB962C8B-B14F-4D97-AF65-F5344CB8AC3E}">
        <p14:creationId xmlns:p14="http://schemas.microsoft.com/office/powerpoint/2010/main" val="1467621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Attach a new evaluation</a:t>
            </a:r>
          </a:p>
        </p:txBody>
      </p:sp>
      <p:sp>
        <p:nvSpPr>
          <p:cNvPr id="4" name="Slide Number Placeholder 3"/>
          <p:cNvSpPr>
            <a:spLocks noGrp="1"/>
          </p:cNvSpPr>
          <p:nvPr>
            <p:ph type="sldNum" sz="quarter" idx="5"/>
          </p:nvPr>
        </p:nvSpPr>
        <p:spPr/>
        <p:txBody>
          <a:bodyPr/>
          <a:lstStyle/>
          <a:p>
            <a:fld id="{E5B35D08-698C-4677-BCDD-8D7BDD5F7B68}" type="slidenum">
              <a:rPr lang="en-GB" smtClean="0"/>
              <a:t>46</a:t>
            </a:fld>
            <a:endParaRPr lang="en-GB"/>
          </a:p>
        </p:txBody>
      </p:sp>
    </p:spTree>
    <p:extLst>
      <p:ext uri="{BB962C8B-B14F-4D97-AF65-F5344CB8AC3E}">
        <p14:creationId xmlns:p14="http://schemas.microsoft.com/office/powerpoint/2010/main" val="181423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Move from this slide to Absorb and skillsusa.org….as you show each tile, show the corresponding page on the website.  </a:t>
            </a:r>
          </a:p>
        </p:txBody>
      </p:sp>
      <p:sp>
        <p:nvSpPr>
          <p:cNvPr id="4" name="Slide Number Placeholder 3"/>
          <p:cNvSpPr>
            <a:spLocks noGrp="1"/>
          </p:cNvSpPr>
          <p:nvPr>
            <p:ph type="sldNum" sz="quarter" idx="5"/>
          </p:nvPr>
        </p:nvSpPr>
        <p:spPr/>
        <p:txBody>
          <a:bodyPr/>
          <a:lstStyle/>
          <a:p>
            <a:fld id="{2C008FD9-1707-40ED-A0F0-FA36A70D12A9}" type="slidenum">
              <a:rPr lang="en-GB" smtClean="0"/>
              <a:t>4</a:t>
            </a:fld>
            <a:endParaRPr lang="en-GB"/>
          </a:p>
        </p:txBody>
      </p:sp>
    </p:spTree>
    <p:extLst>
      <p:ext uri="{BB962C8B-B14F-4D97-AF65-F5344CB8AC3E}">
        <p14:creationId xmlns:p14="http://schemas.microsoft.com/office/powerpoint/2010/main" val="346393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I show them how to access video through connect? </a:t>
            </a:r>
          </a:p>
        </p:txBody>
      </p:sp>
      <p:sp>
        <p:nvSpPr>
          <p:cNvPr id="4" name="Slide Number Placeholder 3"/>
          <p:cNvSpPr>
            <a:spLocks noGrp="1"/>
          </p:cNvSpPr>
          <p:nvPr>
            <p:ph type="sldNum" sz="quarter" idx="5"/>
          </p:nvPr>
        </p:nvSpPr>
        <p:spPr/>
        <p:txBody>
          <a:bodyPr/>
          <a:lstStyle/>
          <a:p>
            <a:fld id="{2C6B62A1-DB20-4EF6-B180-726F4EA9A8D9}" type="slidenum">
              <a:rPr lang="en-US" smtClean="0"/>
              <a:t>5</a:t>
            </a:fld>
            <a:endParaRPr lang="en-US"/>
          </a:p>
        </p:txBody>
      </p:sp>
    </p:spTree>
    <p:extLst>
      <p:ext uri="{BB962C8B-B14F-4D97-AF65-F5344CB8AC3E}">
        <p14:creationId xmlns:p14="http://schemas.microsoft.com/office/powerpoint/2010/main" val="2345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Fee-based initiatives </a:t>
            </a:r>
          </a:p>
        </p:txBody>
      </p:sp>
      <p:sp>
        <p:nvSpPr>
          <p:cNvPr id="4" name="Slide Number Placeholder 3"/>
          <p:cNvSpPr>
            <a:spLocks noGrp="1"/>
          </p:cNvSpPr>
          <p:nvPr>
            <p:ph type="sldNum" sz="quarter" idx="5"/>
          </p:nvPr>
        </p:nvSpPr>
        <p:spPr/>
        <p:txBody>
          <a:bodyPr/>
          <a:lstStyle/>
          <a:p>
            <a:fld id="{2C6B62A1-DB20-4EF6-B180-726F4EA9A8D9}" type="slidenum">
              <a:rPr lang="en-US" smtClean="0"/>
              <a:t>6</a:t>
            </a:fld>
            <a:endParaRPr lang="en-US"/>
          </a:p>
        </p:txBody>
      </p:sp>
    </p:spTree>
    <p:extLst>
      <p:ext uri="{BB962C8B-B14F-4D97-AF65-F5344CB8AC3E}">
        <p14:creationId xmlns:p14="http://schemas.microsoft.com/office/powerpoint/2010/main" val="282918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36c642628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36c6426283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i="1">
                <a:latin typeface="Arial"/>
                <a:ea typeface="Arial"/>
                <a:cs typeface="Arial"/>
                <a:sym typeface="Arial"/>
              </a:rPr>
              <a:t>3min</a:t>
            </a:r>
            <a:endParaRPr i="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i="1">
                <a:latin typeface="Arial"/>
                <a:ea typeface="Arial"/>
                <a:cs typeface="Arial"/>
                <a:sym typeface="Arial"/>
              </a:rPr>
              <a:t>Workplace Readiness Challenge - Understanding of the problem we are working to solve through career and technical education.</a:t>
            </a:r>
            <a:endParaRPr i="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i="1">
                <a:latin typeface="Arial"/>
                <a:ea typeface="Arial"/>
                <a:cs typeface="Arial"/>
                <a:sym typeface="Arial"/>
              </a:rPr>
              <a:t>A significant challenge facing America now is that employers want more emphasis on employability skills to ensure prepared workers enter their open positions.</a:t>
            </a:r>
            <a:endParaRPr i="1">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r>
              <a:rPr lang="en-GB" i="1">
                <a:latin typeface="Arial"/>
                <a:ea typeface="Arial"/>
                <a:cs typeface="Arial"/>
                <a:sym typeface="Arial"/>
              </a:rPr>
              <a:t>CTE programs hold the key to unlock this challenge.</a:t>
            </a:r>
            <a:endParaRPr sz="1400">
              <a:latin typeface="Arial"/>
              <a:ea typeface="Arial"/>
              <a:cs typeface="Arial"/>
              <a:sym typeface="Arial"/>
            </a:endParaRPr>
          </a:p>
        </p:txBody>
      </p:sp>
      <p:sp>
        <p:nvSpPr>
          <p:cNvPr id="153" name="Google Shape;153;g136c6426283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B62A1-DB20-4EF6-B180-726F4EA9A8D9}" type="slidenum">
              <a:rPr lang="en-US" smtClean="0"/>
              <a:t>12</a:t>
            </a:fld>
            <a:endParaRPr lang="en-US"/>
          </a:p>
        </p:txBody>
      </p:sp>
    </p:spTree>
    <p:extLst>
      <p:ext uri="{BB962C8B-B14F-4D97-AF65-F5344CB8AC3E}">
        <p14:creationId xmlns:p14="http://schemas.microsoft.com/office/powerpoint/2010/main" val="22354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Hide this slide unless you are giving away this resource and using it.</a:t>
            </a:r>
          </a:p>
        </p:txBody>
      </p:sp>
      <p:sp>
        <p:nvSpPr>
          <p:cNvPr id="4" name="Slide Number Placeholder 3"/>
          <p:cNvSpPr>
            <a:spLocks noGrp="1"/>
          </p:cNvSpPr>
          <p:nvPr>
            <p:ph type="sldNum" sz="quarter" idx="5"/>
          </p:nvPr>
        </p:nvSpPr>
        <p:spPr/>
        <p:txBody>
          <a:bodyPr/>
          <a:lstStyle/>
          <a:p>
            <a:fld id="{2C008FD9-1707-40ED-A0F0-FA36A70D12A9}" type="slidenum">
              <a:rPr lang="en-GB" smtClean="0"/>
              <a:t>13</a:t>
            </a:fld>
            <a:endParaRPr lang="en-GB"/>
          </a:p>
        </p:txBody>
      </p:sp>
    </p:spTree>
    <p:extLst>
      <p:ext uri="{BB962C8B-B14F-4D97-AF65-F5344CB8AC3E}">
        <p14:creationId xmlns:p14="http://schemas.microsoft.com/office/powerpoint/2010/main" val="1498645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12:55-2:25pm…start with Betty </a:t>
            </a:r>
            <a:r>
              <a:rPr lang="en-GB" dirty="0" err="1"/>
              <a:t>Boop</a:t>
            </a:r>
            <a:r>
              <a:rPr lang="en-GB" dirty="0"/>
              <a:t>, p. 39 of Jump Start 2.0</a:t>
            </a:r>
          </a:p>
          <a:p>
            <a:r>
              <a:rPr lang="en-GB" dirty="0"/>
              <a:t>4:30-5:30 Absorb course</a:t>
            </a:r>
          </a:p>
        </p:txBody>
      </p:sp>
      <p:sp>
        <p:nvSpPr>
          <p:cNvPr id="4" name="Slide Number Placeholder 3"/>
          <p:cNvSpPr>
            <a:spLocks noGrp="1"/>
          </p:cNvSpPr>
          <p:nvPr>
            <p:ph type="sldNum" sz="quarter" idx="5"/>
          </p:nvPr>
        </p:nvSpPr>
        <p:spPr/>
        <p:txBody>
          <a:bodyPr/>
          <a:lstStyle/>
          <a:p>
            <a:fld id="{E5B35D08-698C-4677-BCDD-8D7BDD5F7B68}" type="slidenum">
              <a:rPr lang="en-GB" smtClean="0"/>
              <a:t>16</a:t>
            </a:fld>
            <a:endParaRPr lang="en-GB"/>
          </a:p>
        </p:txBody>
      </p:sp>
    </p:spTree>
    <p:extLst>
      <p:ext uri="{BB962C8B-B14F-4D97-AF65-F5344CB8AC3E}">
        <p14:creationId xmlns:p14="http://schemas.microsoft.com/office/powerpoint/2010/main" val="2127221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F01E-459A-B775-B87B-8A631332D61B}"/>
              </a:ext>
            </a:extLst>
          </p:cNvPr>
          <p:cNvSpPr>
            <a:spLocks noGrp="1"/>
          </p:cNvSpPr>
          <p:nvPr>
            <p:ph type="ctrTitle"/>
          </p:nvPr>
        </p:nvSpPr>
        <p:spPr>
          <a:xfrm>
            <a:off x="530087" y="4682089"/>
            <a:ext cx="11131825" cy="1053548"/>
          </a:xfrm>
        </p:spPr>
        <p:txBody>
          <a:bodyPr anchor="ctr">
            <a:normAutofit/>
          </a:bodyPr>
          <a:lstStyle>
            <a:lvl1pPr algn="ctr">
              <a:defRPr sz="5400">
                <a:solidFill>
                  <a:srgbClr val="003C71"/>
                </a:solidFill>
              </a:defRPr>
            </a:lvl1pPr>
          </a:lstStyle>
          <a:p>
            <a:r>
              <a:rPr lang="en-US" dirty="0"/>
              <a:t>Click to edit Master title style</a:t>
            </a:r>
          </a:p>
        </p:txBody>
      </p:sp>
      <p:sp>
        <p:nvSpPr>
          <p:cNvPr id="3" name="Subtitle 2">
            <a:extLst>
              <a:ext uri="{FF2B5EF4-FFF2-40B4-BE49-F238E27FC236}">
                <a16:creationId xmlns:a16="http://schemas.microsoft.com/office/drawing/2014/main" id="{E2E777CA-0DDD-1A8C-3148-F03C46DA1CF8}"/>
              </a:ext>
            </a:extLst>
          </p:cNvPr>
          <p:cNvSpPr>
            <a:spLocks noGrp="1"/>
          </p:cNvSpPr>
          <p:nvPr>
            <p:ph type="subTitle" idx="1"/>
          </p:nvPr>
        </p:nvSpPr>
        <p:spPr>
          <a:xfrm>
            <a:off x="530087" y="5735637"/>
            <a:ext cx="11131825" cy="487017"/>
          </a:xfrm>
        </p:spPr>
        <p:txBody>
          <a:bodyPr anchor="ctr"/>
          <a:lstStyle>
            <a:lvl1pPr marL="0" indent="0" algn="ctr">
              <a:buNone/>
              <a:defRPr sz="2400">
                <a:solidFill>
                  <a:srgbClr val="DA291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6833196-F936-E0DD-5482-EEC557179B3C}"/>
              </a:ext>
            </a:extLst>
          </p:cNvPr>
          <p:cNvSpPr>
            <a:spLocks noGrp="1"/>
          </p:cNvSpPr>
          <p:nvPr>
            <p:ph type="dt" sz="half" idx="10"/>
          </p:nvPr>
        </p:nvSpPr>
        <p:spPr>
          <a:xfrm>
            <a:off x="838200" y="6425923"/>
            <a:ext cx="2743200" cy="365125"/>
          </a:xfrm>
        </p:spPr>
        <p:txBody>
          <a:bodyPr/>
          <a:lstStyle>
            <a:lvl1pPr>
              <a:defRPr>
                <a:solidFill>
                  <a:schemeClr val="bg1"/>
                </a:solidFill>
              </a:defRPr>
            </a:lvl1pPr>
          </a:lstStyle>
          <a:p>
            <a:fld id="{B0CE707F-BA54-F34C-8A48-EEFDB199D3B1}" type="datetimeFigureOut">
              <a:rPr lang="en-US" smtClean="0"/>
              <a:pPr/>
              <a:t>11/10/2022</a:t>
            </a:fld>
            <a:endParaRPr lang="en-US" dirty="0"/>
          </a:p>
        </p:txBody>
      </p:sp>
      <p:sp>
        <p:nvSpPr>
          <p:cNvPr id="5" name="Footer Placeholder 4">
            <a:extLst>
              <a:ext uri="{FF2B5EF4-FFF2-40B4-BE49-F238E27FC236}">
                <a16:creationId xmlns:a16="http://schemas.microsoft.com/office/drawing/2014/main" id="{7B3B15B4-5CA1-1A8A-710C-3F94462B9C9A}"/>
              </a:ext>
            </a:extLst>
          </p:cNvPr>
          <p:cNvSpPr>
            <a:spLocks noGrp="1"/>
          </p:cNvSpPr>
          <p:nvPr>
            <p:ph type="ftr" sz="quarter" idx="11"/>
          </p:nvPr>
        </p:nvSpPr>
        <p:spPr>
          <a:xfrm>
            <a:off x="4038600" y="6425923"/>
            <a:ext cx="4114800"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8DE70C31-5444-E475-8AEE-56D3E7FA2FB2}"/>
              </a:ext>
            </a:extLst>
          </p:cNvPr>
          <p:cNvSpPr>
            <a:spLocks noGrp="1"/>
          </p:cNvSpPr>
          <p:nvPr>
            <p:ph type="sldNum" sz="quarter" idx="12"/>
          </p:nvPr>
        </p:nvSpPr>
        <p:spPr>
          <a:xfrm>
            <a:off x="8610600" y="6425923"/>
            <a:ext cx="2743200" cy="365125"/>
          </a:xfrm>
        </p:spPr>
        <p:txBody>
          <a:bodyPr/>
          <a:lstStyle>
            <a:lvl1pPr>
              <a:defRPr>
                <a:solidFill>
                  <a:schemeClr val="bg1"/>
                </a:solidFill>
              </a:defRPr>
            </a:lvl1pPr>
          </a:lstStyle>
          <a:p>
            <a:fld id="{7DB29BB8-6DDF-9046-AC96-B8E24FB96142}" type="slidenum">
              <a:rPr lang="en-US" smtClean="0"/>
              <a:pPr/>
              <a:t>‹#›</a:t>
            </a:fld>
            <a:endParaRPr lang="en-US" dirty="0"/>
          </a:p>
        </p:txBody>
      </p:sp>
    </p:spTree>
    <p:extLst>
      <p:ext uri="{BB962C8B-B14F-4D97-AF65-F5344CB8AC3E}">
        <p14:creationId xmlns:p14="http://schemas.microsoft.com/office/powerpoint/2010/main" val="153847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846B-531A-C987-EE9D-680A1E9E7097}"/>
              </a:ext>
            </a:extLst>
          </p:cNvPr>
          <p:cNvSpPr>
            <a:spLocks noGrp="1"/>
          </p:cNvSpPr>
          <p:nvPr>
            <p:ph type="title"/>
          </p:nvPr>
        </p:nvSpPr>
        <p:spPr/>
        <p:txBody>
          <a:bodyPr/>
          <a:lstStyle>
            <a:lvl1pPr>
              <a:defRPr>
                <a:solidFill>
                  <a:srgbClr val="003C7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B982A97-6579-C024-6F66-99490223D431}"/>
              </a:ext>
            </a:extLst>
          </p:cNvPr>
          <p:cNvSpPr>
            <a:spLocks noGrp="1"/>
          </p:cNvSpPr>
          <p:nvPr>
            <p:ph idx="1"/>
          </p:nvPr>
        </p:nvSpPr>
        <p:spPr/>
        <p:txBody>
          <a:bodyPr/>
          <a:lstStyle>
            <a:lvl1pPr>
              <a:defRPr>
                <a:solidFill>
                  <a:srgbClr val="003C71"/>
                </a:solidFill>
              </a:defRPr>
            </a:lvl1pPr>
            <a:lvl2pPr>
              <a:defRPr>
                <a:solidFill>
                  <a:srgbClr val="003C71"/>
                </a:solidFill>
              </a:defRPr>
            </a:lvl2pPr>
            <a:lvl3pPr>
              <a:defRPr>
                <a:solidFill>
                  <a:srgbClr val="003C71"/>
                </a:solidFill>
              </a:defRPr>
            </a:lvl3pPr>
            <a:lvl4pPr>
              <a:defRPr>
                <a:solidFill>
                  <a:srgbClr val="003C71"/>
                </a:solidFill>
              </a:defRPr>
            </a:lvl4pPr>
            <a:lvl5pPr>
              <a:defRPr>
                <a:solidFill>
                  <a:srgbClr val="003C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A10D9D-6E6D-0745-0246-61C87A4528ED}"/>
              </a:ext>
            </a:extLst>
          </p:cNvPr>
          <p:cNvSpPr>
            <a:spLocks noGrp="1"/>
          </p:cNvSpPr>
          <p:nvPr>
            <p:ph type="dt" sz="half" idx="10"/>
          </p:nvPr>
        </p:nvSpPr>
        <p:spPr/>
        <p:txBody>
          <a:bodyPr/>
          <a:lstStyle/>
          <a:p>
            <a:fld id="{B0CE707F-BA54-F34C-8A48-EEFDB199D3B1}" type="datetimeFigureOut">
              <a:rPr lang="en-US" smtClean="0"/>
              <a:t>11/10/2022</a:t>
            </a:fld>
            <a:endParaRPr lang="en-US"/>
          </a:p>
        </p:txBody>
      </p:sp>
      <p:sp>
        <p:nvSpPr>
          <p:cNvPr id="5" name="Footer Placeholder 4">
            <a:extLst>
              <a:ext uri="{FF2B5EF4-FFF2-40B4-BE49-F238E27FC236}">
                <a16:creationId xmlns:a16="http://schemas.microsoft.com/office/drawing/2014/main" id="{718D054B-FC09-CD4D-95FF-7BC4C4A20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A68D9-BAC9-3919-5646-CD2A0D83A71E}"/>
              </a:ext>
            </a:extLst>
          </p:cNvPr>
          <p:cNvSpPr>
            <a:spLocks noGrp="1"/>
          </p:cNvSpPr>
          <p:nvPr>
            <p:ph type="sldNum" sz="quarter" idx="12"/>
          </p:nvPr>
        </p:nvSpPr>
        <p:spPr/>
        <p:txBody>
          <a:bodyPr/>
          <a:lstStyle/>
          <a:p>
            <a:fld id="{7DB29BB8-6DDF-9046-AC96-B8E24FB96142}" type="slidenum">
              <a:rPr lang="en-US" smtClean="0"/>
              <a:t>‹#›</a:t>
            </a:fld>
            <a:endParaRPr lang="en-US"/>
          </a:p>
        </p:txBody>
      </p:sp>
    </p:spTree>
    <p:extLst>
      <p:ext uri="{BB962C8B-B14F-4D97-AF65-F5344CB8AC3E}">
        <p14:creationId xmlns:p14="http://schemas.microsoft.com/office/powerpoint/2010/main" val="175060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B9C9-5345-FEFE-41B3-E3485ACBF701}"/>
              </a:ext>
            </a:extLst>
          </p:cNvPr>
          <p:cNvSpPr>
            <a:spLocks noGrp="1"/>
          </p:cNvSpPr>
          <p:nvPr>
            <p:ph type="title"/>
          </p:nvPr>
        </p:nvSpPr>
        <p:spPr>
          <a:xfrm>
            <a:off x="516836" y="768350"/>
            <a:ext cx="6347790" cy="3794125"/>
          </a:xfrm>
        </p:spPr>
        <p:txBody>
          <a:bodyPr anchor="ctr"/>
          <a:lstStyle>
            <a:lvl1pPr algn="ctr">
              <a:defRPr sz="6000">
                <a:solidFill>
                  <a:srgbClr val="003C7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573E5BD-FA34-92D2-2790-AD3373A5DEF8}"/>
              </a:ext>
            </a:extLst>
          </p:cNvPr>
          <p:cNvSpPr>
            <a:spLocks noGrp="1"/>
          </p:cNvSpPr>
          <p:nvPr>
            <p:ph type="body" idx="1"/>
          </p:nvPr>
        </p:nvSpPr>
        <p:spPr>
          <a:xfrm>
            <a:off x="516836" y="4589463"/>
            <a:ext cx="5658678" cy="1500187"/>
          </a:xfrm>
        </p:spPr>
        <p:txBody>
          <a:bodyPr anchor="ctr"/>
          <a:lstStyle>
            <a:lvl1pPr marL="0" indent="0" algn="ctr">
              <a:buNone/>
              <a:defRPr sz="2400">
                <a:solidFill>
                  <a:srgbClr val="DA291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8828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45A10-5AD0-B0B7-80EF-7F93AD5CC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1F7BA-2E0B-D4D6-6351-238E15B11F9F}"/>
              </a:ext>
            </a:extLst>
          </p:cNvPr>
          <p:cNvSpPr>
            <a:spLocks noGrp="1"/>
          </p:cNvSpPr>
          <p:nvPr>
            <p:ph sz="half" idx="1"/>
          </p:nvPr>
        </p:nvSpPr>
        <p:spPr>
          <a:xfrm>
            <a:off x="543339" y="2160104"/>
            <a:ext cx="3697356" cy="40168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6E6776C-4C60-3445-5057-C20405139466}"/>
              </a:ext>
            </a:extLst>
          </p:cNvPr>
          <p:cNvSpPr>
            <a:spLocks noGrp="1"/>
          </p:cNvSpPr>
          <p:nvPr>
            <p:ph sz="half" idx="2"/>
          </p:nvPr>
        </p:nvSpPr>
        <p:spPr>
          <a:xfrm>
            <a:off x="4743615" y="2160103"/>
            <a:ext cx="3866985" cy="40168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20ECB5B-9810-9634-747F-2ECF4482672B}"/>
              </a:ext>
            </a:extLst>
          </p:cNvPr>
          <p:cNvSpPr>
            <a:spLocks noGrp="1"/>
          </p:cNvSpPr>
          <p:nvPr>
            <p:ph type="dt" sz="half" idx="10"/>
          </p:nvPr>
        </p:nvSpPr>
        <p:spPr/>
        <p:txBody>
          <a:bodyPr/>
          <a:lstStyle/>
          <a:p>
            <a:fld id="{B0CE707F-BA54-F34C-8A48-EEFDB199D3B1}" type="datetimeFigureOut">
              <a:rPr lang="en-US" smtClean="0"/>
              <a:t>11/10/2022</a:t>
            </a:fld>
            <a:endParaRPr lang="en-US"/>
          </a:p>
        </p:txBody>
      </p:sp>
      <p:sp>
        <p:nvSpPr>
          <p:cNvPr id="6" name="Footer Placeholder 5">
            <a:extLst>
              <a:ext uri="{FF2B5EF4-FFF2-40B4-BE49-F238E27FC236}">
                <a16:creationId xmlns:a16="http://schemas.microsoft.com/office/drawing/2014/main" id="{3790306C-4900-CDC2-1AE5-52E351DAF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62F95-F820-927E-D548-5068314CA59E}"/>
              </a:ext>
            </a:extLst>
          </p:cNvPr>
          <p:cNvSpPr>
            <a:spLocks noGrp="1"/>
          </p:cNvSpPr>
          <p:nvPr>
            <p:ph type="sldNum" sz="quarter" idx="12"/>
          </p:nvPr>
        </p:nvSpPr>
        <p:spPr/>
        <p:txBody>
          <a:bodyPr/>
          <a:lstStyle/>
          <a:p>
            <a:fld id="{7DB29BB8-6DDF-9046-AC96-B8E24FB96142}" type="slidenum">
              <a:rPr lang="en-US" smtClean="0"/>
              <a:t>‹#›</a:t>
            </a:fld>
            <a:endParaRPr lang="en-US"/>
          </a:p>
        </p:txBody>
      </p:sp>
    </p:spTree>
    <p:extLst>
      <p:ext uri="{BB962C8B-B14F-4D97-AF65-F5344CB8AC3E}">
        <p14:creationId xmlns:p14="http://schemas.microsoft.com/office/powerpoint/2010/main" val="203460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5D05-B83F-93E0-BD42-15E05EA5B5DB}"/>
              </a:ext>
            </a:extLst>
          </p:cNvPr>
          <p:cNvSpPr>
            <a:spLocks noGrp="1"/>
          </p:cNvSpPr>
          <p:nvPr>
            <p:ph type="title"/>
          </p:nvPr>
        </p:nvSpPr>
        <p:spPr>
          <a:xfrm>
            <a:off x="503584" y="569843"/>
            <a:ext cx="9210260" cy="11208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D543C9-0ADD-56E7-58F8-C2A547FB13F6}"/>
              </a:ext>
            </a:extLst>
          </p:cNvPr>
          <p:cNvSpPr>
            <a:spLocks noGrp="1"/>
          </p:cNvSpPr>
          <p:nvPr>
            <p:ph type="body" idx="1"/>
          </p:nvPr>
        </p:nvSpPr>
        <p:spPr>
          <a:xfrm>
            <a:off x="503584" y="2080591"/>
            <a:ext cx="3644347" cy="50782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8D8A64-D895-3B77-5681-B5264502999A}"/>
              </a:ext>
            </a:extLst>
          </p:cNvPr>
          <p:cNvSpPr>
            <a:spLocks noGrp="1"/>
          </p:cNvSpPr>
          <p:nvPr>
            <p:ph sz="half" idx="2"/>
          </p:nvPr>
        </p:nvSpPr>
        <p:spPr>
          <a:xfrm>
            <a:off x="503584" y="2746783"/>
            <a:ext cx="3644347" cy="3526223"/>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F00B059-9005-FF87-DC6A-9167262A0B4B}"/>
              </a:ext>
            </a:extLst>
          </p:cNvPr>
          <p:cNvSpPr>
            <a:spLocks noGrp="1"/>
          </p:cNvSpPr>
          <p:nvPr>
            <p:ph type="body" sz="quarter" idx="3"/>
          </p:nvPr>
        </p:nvSpPr>
        <p:spPr>
          <a:xfrm>
            <a:off x="4767973" y="2080591"/>
            <a:ext cx="4230253" cy="507826"/>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21FEAD6-BAE2-31B1-6052-F9585D39471A}"/>
              </a:ext>
            </a:extLst>
          </p:cNvPr>
          <p:cNvSpPr>
            <a:spLocks noGrp="1"/>
          </p:cNvSpPr>
          <p:nvPr>
            <p:ph sz="quarter" idx="4"/>
          </p:nvPr>
        </p:nvSpPr>
        <p:spPr>
          <a:xfrm>
            <a:off x="4757530" y="2743200"/>
            <a:ext cx="3853070" cy="3446462"/>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F86760-B266-C5E3-47C9-3EF6E0C18F00}"/>
              </a:ext>
            </a:extLst>
          </p:cNvPr>
          <p:cNvSpPr>
            <a:spLocks noGrp="1"/>
          </p:cNvSpPr>
          <p:nvPr>
            <p:ph type="dt" sz="half" idx="10"/>
          </p:nvPr>
        </p:nvSpPr>
        <p:spPr/>
        <p:txBody>
          <a:bodyPr/>
          <a:lstStyle/>
          <a:p>
            <a:fld id="{B0CE707F-BA54-F34C-8A48-EEFDB199D3B1}" type="datetimeFigureOut">
              <a:rPr lang="en-US" smtClean="0"/>
              <a:t>11/10/2022</a:t>
            </a:fld>
            <a:endParaRPr lang="en-US"/>
          </a:p>
        </p:txBody>
      </p:sp>
      <p:sp>
        <p:nvSpPr>
          <p:cNvPr id="8" name="Footer Placeholder 7">
            <a:extLst>
              <a:ext uri="{FF2B5EF4-FFF2-40B4-BE49-F238E27FC236}">
                <a16:creationId xmlns:a16="http://schemas.microsoft.com/office/drawing/2014/main" id="{F5F347D3-7A1C-937F-9ED7-730C056D2A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04BFF6-E47E-DAFE-1F66-FDA369746FD9}"/>
              </a:ext>
            </a:extLst>
          </p:cNvPr>
          <p:cNvSpPr>
            <a:spLocks noGrp="1"/>
          </p:cNvSpPr>
          <p:nvPr>
            <p:ph type="sldNum" sz="quarter" idx="12"/>
          </p:nvPr>
        </p:nvSpPr>
        <p:spPr/>
        <p:txBody>
          <a:bodyPr/>
          <a:lstStyle/>
          <a:p>
            <a:fld id="{7DB29BB8-6DDF-9046-AC96-B8E24FB96142}" type="slidenum">
              <a:rPr lang="en-US" smtClean="0"/>
              <a:t>‹#›</a:t>
            </a:fld>
            <a:endParaRPr lang="en-US"/>
          </a:p>
        </p:txBody>
      </p:sp>
    </p:spTree>
    <p:extLst>
      <p:ext uri="{BB962C8B-B14F-4D97-AF65-F5344CB8AC3E}">
        <p14:creationId xmlns:p14="http://schemas.microsoft.com/office/powerpoint/2010/main" val="407990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846B-531A-C987-EE9D-680A1E9E7097}"/>
              </a:ext>
            </a:extLst>
          </p:cNvPr>
          <p:cNvSpPr>
            <a:spLocks noGrp="1"/>
          </p:cNvSpPr>
          <p:nvPr>
            <p:ph type="title"/>
          </p:nvPr>
        </p:nvSpPr>
        <p:spPr>
          <a:xfrm>
            <a:off x="569843" y="397564"/>
            <a:ext cx="9064487" cy="1120845"/>
          </a:xfrm>
        </p:spPr>
        <p:txBody>
          <a:bodyPr/>
          <a:lstStyle>
            <a:lvl1pPr>
              <a:defRPr>
                <a:solidFill>
                  <a:srgbClr val="003C7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B982A97-6579-C024-6F66-99490223D431}"/>
              </a:ext>
            </a:extLst>
          </p:cNvPr>
          <p:cNvSpPr>
            <a:spLocks noGrp="1"/>
          </p:cNvSpPr>
          <p:nvPr>
            <p:ph idx="1"/>
          </p:nvPr>
        </p:nvSpPr>
        <p:spPr>
          <a:xfrm>
            <a:off x="476747" y="2146851"/>
            <a:ext cx="11238506" cy="4141306"/>
          </a:xfrm>
        </p:spPr>
        <p:txBody>
          <a:bodyPr/>
          <a:lstStyle>
            <a:lvl1pPr>
              <a:defRPr>
                <a:solidFill>
                  <a:srgbClr val="003C71"/>
                </a:solidFill>
              </a:defRPr>
            </a:lvl1pPr>
            <a:lvl2pPr>
              <a:defRPr>
                <a:solidFill>
                  <a:srgbClr val="003C71"/>
                </a:solidFill>
              </a:defRPr>
            </a:lvl2pPr>
            <a:lvl3pPr>
              <a:defRPr>
                <a:solidFill>
                  <a:srgbClr val="003C71"/>
                </a:solidFill>
              </a:defRPr>
            </a:lvl3pPr>
            <a:lvl4pPr>
              <a:defRPr>
                <a:solidFill>
                  <a:srgbClr val="003C71"/>
                </a:solidFill>
              </a:defRPr>
            </a:lvl4pPr>
            <a:lvl5pPr>
              <a:defRPr>
                <a:solidFill>
                  <a:srgbClr val="003C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A10D9D-6E6D-0745-0246-61C87A4528ED}"/>
              </a:ext>
            </a:extLst>
          </p:cNvPr>
          <p:cNvSpPr>
            <a:spLocks noGrp="1"/>
          </p:cNvSpPr>
          <p:nvPr>
            <p:ph type="dt" sz="half" idx="10"/>
          </p:nvPr>
        </p:nvSpPr>
        <p:spPr>
          <a:xfrm>
            <a:off x="838200" y="6515374"/>
            <a:ext cx="2743200" cy="365125"/>
          </a:xfrm>
        </p:spPr>
        <p:txBody>
          <a:bodyPr/>
          <a:lstStyle/>
          <a:p>
            <a:fld id="{B0CE707F-BA54-F34C-8A48-EEFDB199D3B1}" type="datetimeFigureOut">
              <a:rPr lang="en-US" smtClean="0"/>
              <a:t>11/10/2022</a:t>
            </a:fld>
            <a:endParaRPr lang="en-US"/>
          </a:p>
        </p:txBody>
      </p:sp>
      <p:sp>
        <p:nvSpPr>
          <p:cNvPr id="5" name="Footer Placeholder 4">
            <a:extLst>
              <a:ext uri="{FF2B5EF4-FFF2-40B4-BE49-F238E27FC236}">
                <a16:creationId xmlns:a16="http://schemas.microsoft.com/office/drawing/2014/main" id="{718D054B-FC09-CD4D-95FF-7BC4C4A20B09}"/>
              </a:ext>
            </a:extLst>
          </p:cNvPr>
          <p:cNvSpPr>
            <a:spLocks noGrp="1"/>
          </p:cNvSpPr>
          <p:nvPr>
            <p:ph type="ftr" sz="quarter" idx="11"/>
          </p:nvPr>
        </p:nvSpPr>
        <p:spPr>
          <a:xfrm>
            <a:off x="4038600" y="6515374"/>
            <a:ext cx="4114800" cy="365125"/>
          </a:xfrm>
        </p:spPr>
        <p:txBody>
          <a:bodyPr/>
          <a:lstStyle/>
          <a:p>
            <a:endParaRPr lang="en-US"/>
          </a:p>
        </p:txBody>
      </p:sp>
      <p:sp>
        <p:nvSpPr>
          <p:cNvPr id="6" name="Slide Number Placeholder 5">
            <a:extLst>
              <a:ext uri="{FF2B5EF4-FFF2-40B4-BE49-F238E27FC236}">
                <a16:creationId xmlns:a16="http://schemas.microsoft.com/office/drawing/2014/main" id="{5CDA68D9-BAC9-3919-5646-CD2A0D83A71E}"/>
              </a:ext>
            </a:extLst>
          </p:cNvPr>
          <p:cNvSpPr>
            <a:spLocks noGrp="1"/>
          </p:cNvSpPr>
          <p:nvPr>
            <p:ph type="sldNum" sz="quarter" idx="12"/>
          </p:nvPr>
        </p:nvSpPr>
        <p:spPr>
          <a:xfrm>
            <a:off x="8610600" y="6515374"/>
            <a:ext cx="2743200" cy="365125"/>
          </a:xfrm>
        </p:spPr>
        <p:txBody>
          <a:bodyPr/>
          <a:lstStyle/>
          <a:p>
            <a:fld id="{7DB29BB8-6DDF-9046-AC96-B8E24FB96142}" type="slidenum">
              <a:rPr lang="en-US" smtClean="0"/>
              <a:t>‹#›</a:t>
            </a:fld>
            <a:endParaRPr lang="en-US"/>
          </a:p>
        </p:txBody>
      </p:sp>
    </p:spTree>
    <p:extLst>
      <p:ext uri="{BB962C8B-B14F-4D97-AF65-F5344CB8AC3E}">
        <p14:creationId xmlns:p14="http://schemas.microsoft.com/office/powerpoint/2010/main" val="292427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12E58-40C8-4DCA-06EC-7F434A1A0794}"/>
              </a:ext>
            </a:extLst>
          </p:cNvPr>
          <p:cNvSpPr>
            <a:spLocks noGrp="1"/>
          </p:cNvSpPr>
          <p:nvPr>
            <p:ph type="title"/>
          </p:nvPr>
        </p:nvSpPr>
        <p:spPr>
          <a:xfrm>
            <a:off x="543339" y="569843"/>
            <a:ext cx="9064487" cy="11208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C6F971-BE2B-16B1-014B-AFB9C09B6BAD}"/>
              </a:ext>
            </a:extLst>
          </p:cNvPr>
          <p:cNvSpPr>
            <a:spLocks noGrp="1"/>
          </p:cNvSpPr>
          <p:nvPr>
            <p:ph type="body" idx="1"/>
          </p:nvPr>
        </p:nvSpPr>
        <p:spPr>
          <a:xfrm>
            <a:off x="502920" y="2133599"/>
            <a:ext cx="8107680" cy="4043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428173C-A8FF-B008-B32C-7064055F2449}"/>
              </a:ext>
            </a:extLst>
          </p:cNvPr>
          <p:cNvSpPr>
            <a:spLocks noGrp="1"/>
          </p:cNvSpPr>
          <p:nvPr>
            <p:ph type="dt" sz="half" idx="2"/>
          </p:nvPr>
        </p:nvSpPr>
        <p:spPr>
          <a:xfrm>
            <a:off x="838200" y="6425923"/>
            <a:ext cx="2743200" cy="365125"/>
          </a:xfrm>
          <a:prstGeom prst="rect">
            <a:avLst/>
          </a:prstGeom>
        </p:spPr>
        <p:txBody>
          <a:bodyPr vert="horz" lIns="91440" tIns="45720" rIns="91440" bIns="45720" rtlCol="0" anchor="ctr"/>
          <a:lstStyle>
            <a:lvl1pPr algn="l">
              <a:defRPr sz="1200">
                <a:solidFill>
                  <a:schemeClr val="bg1"/>
                </a:solidFill>
                <a:latin typeface="Futura Medium" panose="020B0602020204020303" pitchFamily="34" charset="-79"/>
                <a:cs typeface="Futura Medium" panose="020B0602020204020303" pitchFamily="34" charset="-79"/>
              </a:defRPr>
            </a:lvl1pPr>
          </a:lstStyle>
          <a:p>
            <a:fld id="{B0CE707F-BA54-F34C-8A48-EEFDB199D3B1}" type="datetimeFigureOut">
              <a:rPr lang="en-US" smtClean="0"/>
              <a:pPr/>
              <a:t>11/10/2022</a:t>
            </a:fld>
            <a:endParaRPr lang="en-US" dirty="0"/>
          </a:p>
        </p:txBody>
      </p:sp>
      <p:sp>
        <p:nvSpPr>
          <p:cNvPr id="5" name="Footer Placeholder 4">
            <a:extLst>
              <a:ext uri="{FF2B5EF4-FFF2-40B4-BE49-F238E27FC236}">
                <a16:creationId xmlns:a16="http://schemas.microsoft.com/office/drawing/2014/main" id="{B6371754-C949-AA1C-7945-E389666C6D78}"/>
              </a:ext>
            </a:extLst>
          </p:cNvPr>
          <p:cNvSpPr>
            <a:spLocks noGrp="1"/>
          </p:cNvSpPr>
          <p:nvPr>
            <p:ph type="ftr" sz="quarter" idx="3"/>
          </p:nvPr>
        </p:nvSpPr>
        <p:spPr>
          <a:xfrm>
            <a:off x="4038600" y="6425923"/>
            <a:ext cx="4114800" cy="365125"/>
          </a:xfrm>
          <a:prstGeom prst="rect">
            <a:avLst/>
          </a:prstGeom>
        </p:spPr>
        <p:txBody>
          <a:bodyPr vert="horz" lIns="91440" tIns="45720" rIns="91440" bIns="45720" rtlCol="0" anchor="ctr"/>
          <a:lstStyle>
            <a:lvl1pPr algn="ctr">
              <a:defRPr sz="1200">
                <a:solidFill>
                  <a:schemeClr val="bg1"/>
                </a:solidFill>
                <a:latin typeface="Futura Medium" panose="020B0602020204020303" pitchFamily="34" charset="-79"/>
                <a:cs typeface="Futura Medium" panose="020B0602020204020303" pitchFamily="34" charset="-79"/>
              </a:defRPr>
            </a:lvl1pPr>
          </a:lstStyle>
          <a:p>
            <a:endParaRPr lang="en-US" dirty="0"/>
          </a:p>
        </p:txBody>
      </p:sp>
      <p:sp>
        <p:nvSpPr>
          <p:cNvPr id="6" name="Slide Number Placeholder 5">
            <a:extLst>
              <a:ext uri="{FF2B5EF4-FFF2-40B4-BE49-F238E27FC236}">
                <a16:creationId xmlns:a16="http://schemas.microsoft.com/office/drawing/2014/main" id="{0C3C1233-A19A-ABC8-F372-ACD894CBC53E}"/>
              </a:ext>
            </a:extLst>
          </p:cNvPr>
          <p:cNvSpPr>
            <a:spLocks noGrp="1"/>
          </p:cNvSpPr>
          <p:nvPr>
            <p:ph type="sldNum" sz="quarter" idx="4"/>
          </p:nvPr>
        </p:nvSpPr>
        <p:spPr>
          <a:xfrm>
            <a:off x="8610600" y="6425923"/>
            <a:ext cx="2743200" cy="365125"/>
          </a:xfrm>
          <a:prstGeom prst="rect">
            <a:avLst/>
          </a:prstGeom>
        </p:spPr>
        <p:txBody>
          <a:bodyPr vert="horz" lIns="91440" tIns="45720" rIns="91440" bIns="45720" rtlCol="0" anchor="ctr"/>
          <a:lstStyle>
            <a:lvl1pPr algn="r">
              <a:defRPr sz="1200">
                <a:solidFill>
                  <a:schemeClr val="bg1"/>
                </a:solidFill>
                <a:latin typeface="Futura Medium" panose="020B0602020204020303" pitchFamily="34" charset="-79"/>
                <a:cs typeface="Futura Medium" panose="020B0602020204020303" pitchFamily="34" charset="-79"/>
              </a:defRPr>
            </a:lvl1pPr>
          </a:lstStyle>
          <a:p>
            <a:fld id="{7DB29BB8-6DDF-9046-AC96-B8E24FB96142}" type="slidenum">
              <a:rPr lang="en-US" smtClean="0"/>
              <a:pPr/>
              <a:t>‹#›</a:t>
            </a:fld>
            <a:endParaRPr lang="en-US" dirty="0"/>
          </a:p>
        </p:txBody>
      </p:sp>
    </p:spTree>
    <p:extLst>
      <p:ext uri="{BB962C8B-B14F-4D97-AF65-F5344CB8AC3E}">
        <p14:creationId xmlns:p14="http://schemas.microsoft.com/office/powerpoint/2010/main" val="2520637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Lst>
  <p:txStyles>
    <p:titleStyle>
      <a:lvl1pPr algn="l" defTabSz="914400" rtl="0" eaLnBrk="1" latinLnBrk="0" hangingPunct="1">
        <a:lnSpc>
          <a:spcPct val="90000"/>
        </a:lnSpc>
        <a:spcBef>
          <a:spcPct val="0"/>
        </a:spcBef>
        <a:buNone/>
        <a:defRPr sz="4400" kern="1200">
          <a:solidFill>
            <a:srgbClr val="003C71"/>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C7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C7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C7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C7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C7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ekr3MaWLaDg&amp;t=27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skillsusa.org/programs/chapter-excellence-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skillsusa.org/events-train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hyperlink" Target="mailto:mflinn@skillsusa.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careeressentials.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0F23-F05D-20E0-BC47-2EF7F23BB7A9}"/>
              </a:ext>
            </a:extLst>
          </p:cNvPr>
          <p:cNvSpPr>
            <a:spLocks noGrp="1"/>
          </p:cNvSpPr>
          <p:nvPr>
            <p:ph type="ctrTitle"/>
          </p:nvPr>
        </p:nvSpPr>
        <p:spPr/>
        <p:txBody>
          <a:bodyPr>
            <a:normAutofit fontScale="90000"/>
          </a:bodyPr>
          <a:lstStyle/>
          <a:p>
            <a:r>
              <a:rPr lang="en-US" b="1" dirty="0">
                <a:latin typeface="Arial Black" panose="020B0604020202020204" pitchFamily="34" charset="0"/>
                <a:cs typeface="Arial Black" panose="020B0604020202020204" pitchFamily="34" charset="0"/>
              </a:rPr>
              <a:t>Utah Fall Leadership </a:t>
            </a:r>
            <a:r>
              <a:rPr lang="en-US" b="1">
                <a:latin typeface="Arial Black" panose="020B0604020202020204" pitchFamily="34" charset="0"/>
                <a:cs typeface="Arial Black" panose="020B0604020202020204" pitchFamily="34" charset="0"/>
              </a:rPr>
              <a:t>Confernce</a:t>
            </a:r>
            <a:endParaRPr lang="en-US"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2422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36c6426283_0_1"/>
          <p:cNvSpPr txBox="1">
            <a:spLocks noGrp="1"/>
          </p:cNvSpPr>
          <p:nvPr>
            <p:ph type="title"/>
          </p:nvPr>
        </p:nvSpPr>
        <p:spPr>
          <a:xfrm>
            <a:off x="363984" y="288924"/>
            <a:ext cx="9374820" cy="14673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5548D"/>
              </a:buClr>
              <a:buSzPts val="4400"/>
              <a:buFont typeface="Poppins Medium"/>
              <a:buNone/>
            </a:pPr>
            <a:r>
              <a:rPr lang="en-GB" sz="5000" b="1" dirty="0">
                <a:latin typeface="Poppins"/>
                <a:ea typeface="Poppins"/>
                <a:cs typeface="Poppins"/>
                <a:sym typeface="Poppins"/>
              </a:rPr>
              <a:t>Workplace Readiness Skills</a:t>
            </a:r>
            <a:endParaRPr sz="5000" b="1" dirty="0">
              <a:latin typeface="Poppins"/>
              <a:ea typeface="Poppins"/>
              <a:cs typeface="Poppins"/>
              <a:sym typeface="Poppins"/>
            </a:endParaRPr>
          </a:p>
        </p:txBody>
      </p:sp>
      <p:pic>
        <p:nvPicPr>
          <p:cNvPr id="156" name="Google Shape;156;g136c6426283_0_1"/>
          <p:cNvPicPr preferRelativeResize="0"/>
          <p:nvPr/>
        </p:nvPicPr>
        <p:blipFill>
          <a:blip r:embed="rId3">
            <a:alphaModFix/>
          </a:blip>
          <a:stretch>
            <a:fillRect/>
          </a:stretch>
        </p:blipFill>
        <p:spPr>
          <a:xfrm>
            <a:off x="0" y="1756300"/>
            <a:ext cx="6802284" cy="5101699"/>
          </a:xfrm>
          <a:prstGeom prst="rect">
            <a:avLst/>
          </a:prstGeom>
          <a:noFill/>
          <a:ln>
            <a:noFill/>
          </a:ln>
        </p:spPr>
      </p:pic>
      <p:pic>
        <p:nvPicPr>
          <p:cNvPr id="157" name="Google Shape;157;g136c6426283_0_1"/>
          <p:cNvPicPr preferRelativeResize="0"/>
          <p:nvPr/>
        </p:nvPicPr>
        <p:blipFill>
          <a:blip r:embed="rId4">
            <a:alphaModFix/>
          </a:blip>
          <a:stretch>
            <a:fillRect/>
          </a:stretch>
        </p:blipFill>
        <p:spPr>
          <a:xfrm>
            <a:off x="6338600" y="1576500"/>
            <a:ext cx="7012925" cy="5259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a:bodyPr>
          <a:lstStyle/>
          <a:p>
            <a:r>
              <a:rPr lang="en-US" dirty="0"/>
              <a:t>SkillsUSA Framework Resources</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fontScale="92500" lnSpcReduction="10000"/>
          </a:bodyPr>
          <a:lstStyle/>
          <a:p>
            <a:pPr marL="0" indent="0">
              <a:buNone/>
            </a:pPr>
            <a:r>
              <a:rPr lang="en-US" sz="3600" b="1" dirty="0"/>
              <a:t>Framework Integration Toolkit</a:t>
            </a:r>
          </a:p>
          <a:p>
            <a:pPr marL="0" indent="0">
              <a:buNone/>
            </a:pPr>
            <a:r>
              <a:rPr lang="en-US" sz="3600" dirty="0"/>
              <a:t>Housed in Absorb as a Professional Membership Benefit</a:t>
            </a:r>
          </a:p>
          <a:p>
            <a:pPr marL="0" indent="0">
              <a:buNone/>
            </a:pPr>
            <a:r>
              <a:rPr lang="en-US" sz="3600" dirty="0"/>
              <a:t>	Scripted Lesson Plans for each 			Essential Element</a:t>
            </a:r>
          </a:p>
          <a:p>
            <a:pPr marL="0" indent="0">
              <a:buNone/>
            </a:pPr>
            <a:r>
              <a:rPr lang="en-US" sz="3600" dirty="0"/>
              <a:t>	Experiential Activities</a:t>
            </a:r>
          </a:p>
          <a:p>
            <a:pPr marL="0" indent="0">
              <a:buNone/>
            </a:pPr>
            <a:r>
              <a:rPr lang="en-US" sz="3600" dirty="0"/>
              <a:t>	Framework Story Lesson Plans</a:t>
            </a:r>
          </a:p>
          <a:p>
            <a:pPr marL="0" indent="0">
              <a:buNone/>
            </a:pPr>
            <a:r>
              <a:rPr lang="en-US" sz="3600" dirty="0"/>
              <a:t>	Games, Videos, and More</a:t>
            </a:r>
          </a:p>
        </p:txBody>
      </p:sp>
    </p:spTree>
    <p:extLst>
      <p:ext uri="{BB962C8B-B14F-4D97-AF65-F5344CB8AC3E}">
        <p14:creationId xmlns:p14="http://schemas.microsoft.com/office/powerpoint/2010/main" val="133375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Establishing a SkillsUSA Framework Culture (includes booklet, SkillsUSA Framework poster and Essential Element Classroom wall cards)">
            <a:extLst>
              <a:ext uri="{FF2B5EF4-FFF2-40B4-BE49-F238E27FC236}">
                <a16:creationId xmlns:a16="http://schemas.microsoft.com/office/drawing/2014/main" id="{6CBB547C-CCA6-442C-A072-6A5F7F53257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68438" y="1844675"/>
            <a:ext cx="1757363" cy="2257425"/>
          </a:xfrm>
          <a:prstGeom prst="rect">
            <a:avLst/>
          </a:prstGeom>
          <a:extLst>
            <a:ext uri="{909E8E84-426E-40DD-AFC4-6F175D3DCCD1}">
              <a14:hiddenFill xmlns:a14="http://schemas.microsoft.com/office/drawing/2010/main">
                <a:solidFill>
                  <a:srgbClr val="FFFFFF"/>
                </a:solidFill>
              </a14:hiddenFill>
            </a:ext>
          </a:extLst>
        </p:spPr>
      </p:pic>
      <p:pic>
        <p:nvPicPr>
          <p:cNvPr id="8" name="Picture 2" descr="Impact">
            <a:extLst>
              <a:ext uri="{FF2B5EF4-FFF2-40B4-BE49-F238E27FC236}">
                <a16:creationId xmlns:a16="http://schemas.microsoft.com/office/drawing/2014/main" id="{DF0949A8-B681-4AEE-B9DE-EBEE4DDEB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1844675"/>
            <a:ext cx="2259013" cy="2257425"/>
          </a:xfrm>
          <a:prstGeom prst="rect">
            <a:avLst/>
          </a:prstGeom>
          <a:extLst>
            <a:ext uri="{909E8E84-426E-40DD-AFC4-6F175D3DCCD1}">
              <a14:hiddenFill xmlns:a14="http://schemas.microsoft.com/office/drawing/2010/main">
                <a:solidFill>
                  <a:srgbClr val="FFFFFF"/>
                </a:solidFill>
              </a14:hiddenFill>
            </a:ext>
          </a:extLst>
        </p:spPr>
      </p:pic>
      <p:pic>
        <p:nvPicPr>
          <p:cNvPr id="11" name="Content Placeholder 4">
            <a:extLst>
              <a:ext uri="{FF2B5EF4-FFF2-40B4-BE49-F238E27FC236}">
                <a16:creationId xmlns:a16="http://schemas.microsoft.com/office/drawing/2014/main" id="{DE2A81A6-23CA-4235-A601-CC58CEBEF441}"/>
              </a:ext>
            </a:extLst>
          </p:cNvPr>
          <p:cNvPicPr>
            <a:picLocks noChangeAspect="1"/>
          </p:cNvPicPr>
          <p:nvPr/>
        </p:nvPicPr>
        <p:blipFill>
          <a:blip r:embed="rId5">
            <a:extLst>
              <a:ext uri="{28A0092B-C50C-407E-A947-70E740481C1C}">
                <a14:useLocalDpi xmlns:a14="http://schemas.microsoft.com/office/drawing/2010/main" val="0"/>
              </a:ext>
            </a:extLst>
          </a:blip>
          <a:srcRect l="8400" t="13033" r="13164" b="16586"/>
          <a:stretch>
            <a:fillRect/>
          </a:stretch>
        </p:blipFill>
        <p:spPr bwMode="auto">
          <a:xfrm>
            <a:off x="677328" y="4256087"/>
            <a:ext cx="4078288" cy="21304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gnite">
            <a:extLst>
              <a:ext uri="{FF2B5EF4-FFF2-40B4-BE49-F238E27FC236}">
                <a16:creationId xmlns:a16="http://schemas.microsoft.com/office/drawing/2014/main" id="{6B1CD39D-7777-40D2-9D3E-EEA5B31F0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225" y="1844675"/>
            <a:ext cx="2057400" cy="2057400"/>
          </a:xfrm>
          <a:prstGeom prst="rect">
            <a:avLst/>
          </a:prstGeom>
          <a:extLst>
            <a:ext uri="{909E8E84-426E-40DD-AFC4-6F175D3DCCD1}">
              <a14:hiddenFill xmlns:a14="http://schemas.microsoft.com/office/drawing/2010/main">
                <a:solidFill>
                  <a:srgbClr val="FFFFFF"/>
                </a:solidFill>
              </a14:hiddenFill>
            </a:ext>
          </a:extLst>
        </p:spPr>
      </p:pic>
      <p:pic>
        <p:nvPicPr>
          <p:cNvPr id="12" name="Content Placeholder 5">
            <a:extLst>
              <a:ext uri="{FF2B5EF4-FFF2-40B4-BE49-F238E27FC236}">
                <a16:creationId xmlns:a16="http://schemas.microsoft.com/office/drawing/2014/main" id="{D4DC1991-6F52-464A-974F-0070C2F1444C}"/>
              </a:ext>
            </a:extLst>
          </p:cNvPr>
          <p:cNvPicPr>
            <a:picLocks noChangeAspect="1"/>
          </p:cNvPicPr>
          <p:nvPr/>
        </p:nvPicPr>
        <p:blipFill>
          <a:blip r:embed="rId7">
            <a:extLst>
              <a:ext uri="{28A0092B-C50C-407E-A947-70E740481C1C}">
                <a14:useLocalDpi xmlns:a14="http://schemas.microsoft.com/office/drawing/2010/main" val="0"/>
              </a:ext>
            </a:extLst>
          </a:blip>
          <a:srcRect l="12917" r="11208"/>
          <a:stretch>
            <a:fillRect/>
          </a:stretch>
        </p:blipFill>
        <p:spPr>
          <a:xfrm>
            <a:off x="5254689" y="4102100"/>
            <a:ext cx="2057400" cy="2330450"/>
          </a:xfrm>
          <a:prstGeom prst="rect">
            <a:avLst/>
          </a:prstGeom>
        </p:spPr>
      </p:pic>
      <p:pic>
        <p:nvPicPr>
          <p:cNvPr id="10" name="Picture 9">
            <a:extLst>
              <a:ext uri="{FF2B5EF4-FFF2-40B4-BE49-F238E27FC236}">
                <a16:creationId xmlns:a16="http://schemas.microsoft.com/office/drawing/2014/main" id="{DAAD274A-56A3-4CD8-A629-9C880D373DE5}"/>
              </a:ext>
            </a:extLst>
          </p:cNvPr>
          <p:cNvPicPr>
            <a:picLocks noChangeAspect="1"/>
          </p:cNvPicPr>
          <p:nvPr/>
        </p:nvPicPr>
        <p:blipFill>
          <a:blip r:embed="rId8"/>
          <a:stretch>
            <a:fillRect/>
          </a:stretch>
        </p:blipFill>
        <p:spPr>
          <a:xfrm>
            <a:off x="7729538" y="1844675"/>
            <a:ext cx="2989263" cy="1712913"/>
          </a:xfrm>
          <a:prstGeom prst="rect">
            <a:avLst/>
          </a:prstGeom>
          <a:scene3d>
            <a:camera prst="orthographicFront"/>
            <a:lightRig rig="twoPt" dir="t">
              <a:rot lat="0" lon="0" rev="7800000"/>
            </a:lightRig>
          </a:scene3d>
        </p:spPr>
      </p:pic>
      <p:pic>
        <p:nvPicPr>
          <p:cNvPr id="13" name="Shape 805">
            <a:extLst>
              <a:ext uri="{FF2B5EF4-FFF2-40B4-BE49-F238E27FC236}">
                <a16:creationId xmlns:a16="http://schemas.microsoft.com/office/drawing/2014/main" id="{5EED0215-D55D-4F0C-8439-86D9CC416225}"/>
              </a:ext>
            </a:extLst>
          </p:cNvPr>
          <p:cNvPicPr preferRelativeResize="0">
            <a:picLocks/>
          </p:cNvPicPr>
          <p:nvPr/>
        </p:nvPicPr>
        <p:blipFill rotWithShape="1">
          <a:blip r:embed="rId9">
            <a:alphaModFix/>
          </a:blip>
          <a:srcRect l="5552" t="9846" r="4170" b="7413"/>
          <a:stretch/>
        </p:blipFill>
        <p:spPr>
          <a:xfrm>
            <a:off x="7954594" y="3871119"/>
            <a:ext cx="2989263" cy="2673350"/>
          </a:xfrm>
          <a:prstGeom prst="rect">
            <a:avLst/>
          </a:prstGeom>
        </p:spPr>
      </p:pic>
      <p:sp>
        <p:nvSpPr>
          <p:cNvPr id="2" name="Title 1">
            <a:extLst>
              <a:ext uri="{FF2B5EF4-FFF2-40B4-BE49-F238E27FC236}">
                <a16:creationId xmlns:a16="http://schemas.microsoft.com/office/drawing/2014/main" id="{8E4F8AA3-AD7B-DA4C-B4F6-EFF031C34B1C}"/>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kern="1200">
                <a:solidFill>
                  <a:schemeClr val="tx1"/>
                </a:solidFill>
                <a:latin typeface="+mj-lt"/>
                <a:ea typeface="+mj-ea"/>
                <a:cs typeface="+mj-cs"/>
              </a:rPr>
              <a:t>Framework Resources found in the store</a:t>
            </a:r>
          </a:p>
        </p:txBody>
      </p:sp>
    </p:spTree>
    <p:extLst>
      <p:ext uri="{BB962C8B-B14F-4D97-AF65-F5344CB8AC3E}">
        <p14:creationId xmlns:p14="http://schemas.microsoft.com/office/powerpoint/2010/main" val="222480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9BD6-4B22-4A09-B5D1-D1744EE3E793}"/>
              </a:ext>
            </a:extLst>
          </p:cNvPr>
          <p:cNvSpPr>
            <a:spLocks noGrp="1"/>
          </p:cNvSpPr>
          <p:nvPr>
            <p:ph type="title"/>
          </p:nvPr>
        </p:nvSpPr>
        <p:spPr/>
        <p:txBody>
          <a:bodyPr>
            <a:normAutofit/>
          </a:bodyPr>
          <a:lstStyle/>
          <a:p>
            <a:r>
              <a:rPr lang="en-GB" dirty="0"/>
              <a:t>Establishing a Framework Culture</a:t>
            </a:r>
          </a:p>
        </p:txBody>
      </p:sp>
      <p:sp>
        <p:nvSpPr>
          <p:cNvPr id="5" name="Content Placeholder 4">
            <a:extLst>
              <a:ext uri="{FF2B5EF4-FFF2-40B4-BE49-F238E27FC236}">
                <a16:creationId xmlns:a16="http://schemas.microsoft.com/office/drawing/2014/main" id="{B47A5459-735B-4928-83BF-D1D39C939890}"/>
              </a:ext>
            </a:extLst>
          </p:cNvPr>
          <p:cNvSpPr>
            <a:spLocks noGrp="1"/>
          </p:cNvSpPr>
          <p:nvPr>
            <p:ph sz="half" idx="2"/>
          </p:nvPr>
        </p:nvSpPr>
        <p:spPr/>
        <p:txBody>
          <a:bodyPr>
            <a:normAutofit fontScale="85000" lnSpcReduction="20000"/>
          </a:bodyPr>
          <a:lstStyle/>
          <a:p>
            <a:pPr marL="0" indent="0" algn="ctr">
              <a:buNone/>
            </a:pPr>
            <a:r>
              <a:rPr lang="en-GB" dirty="0"/>
              <a:t>Group Work Assignment:</a:t>
            </a:r>
          </a:p>
          <a:p>
            <a:r>
              <a:rPr lang="en-GB" dirty="0"/>
              <a:t>Each group will be assigned one of the 5 Strategies outlined in the book</a:t>
            </a:r>
          </a:p>
          <a:p>
            <a:r>
              <a:rPr lang="en-GB" dirty="0"/>
              <a:t>On flipcharts:</a:t>
            </a:r>
          </a:p>
          <a:p>
            <a:pPr marL="0" indent="0">
              <a:buNone/>
            </a:pPr>
            <a:r>
              <a:rPr lang="en-GB" dirty="0"/>
              <a:t>	Basics of that Strategy</a:t>
            </a:r>
          </a:p>
          <a:p>
            <a:pPr marL="0" indent="0">
              <a:buNone/>
            </a:pPr>
            <a:r>
              <a:rPr lang="en-GB" dirty="0"/>
              <a:t>	Top Three Ideas</a:t>
            </a:r>
          </a:p>
          <a:p>
            <a:r>
              <a:rPr lang="en-GB" dirty="0"/>
              <a:t>Please plan to briefly present ideas found on flipcharts</a:t>
            </a:r>
          </a:p>
          <a:p>
            <a:pPr marL="0" indent="0">
              <a:buNone/>
            </a:pPr>
            <a:endParaRPr lang="en-GB" dirty="0"/>
          </a:p>
        </p:txBody>
      </p:sp>
      <p:pic>
        <p:nvPicPr>
          <p:cNvPr id="6" name="Picture 2" descr="Establishing a SkillsUSA Framework Culture (includes booklet, SkillsUSA Framework poster and Essential Element Classroom wall cards)">
            <a:extLst>
              <a:ext uri="{FF2B5EF4-FFF2-40B4-BE49-F238E27FC236}">
                <a16:creationId xmlns:a16="http://schemas.microsoft.com/office/drawing/2014/main" id="{BCE0F83E-CE70-4D28-B38F-75D817FFB20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43339" y="1992863"/>
            <a:ext cx="34149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04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D3476-2784-49EA-A20F-FD3F50895A01}"/>
              </a:ext>
            </a:extLst>
          </p:cNvPr>
          <p:cNvPicPr>
            <a:picLocks noChangeAspect="1"/>
          </p:cNvPicPr>
          <p:nvPr/>
        </p:nvPicPr>
        <p:blipFill rotWithShape="1">
          <a:blip r:embed="rId2"/>
          <a:srcRect l="1668" t="3200" b="1678"/>
          <a:stretch/>
        </p:blipFill>
        <p:spPr>
          <a:xfrm>
            <a:off x="1120958" y="457200"/>
            <a:ext cx="9950084" cy="5943600"/>
          </a:xfrm>
          <a:prstGeom prst="rect">
            <a:avLst/>
          </a:prstGeom>
        </p:spPr>
      </p:pic>
    </p:spTree>
    <p:extLst>
      <p:ext uri="{BB962C8B-B14F-4D97-AF65-F5344CB8AC3E}">
        <p14:creationId xmlns:p14="http://schemas.microsoft.com/office/powerpoint/2010/main" val="388103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D936-381F-E158-4AA3-7D4758D0DEB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b="1" kern="1200">
                <a:solidFill>
                  <a:schemeClr val="tx1"/>
                </a:solidFill>
                <a:latin typeface="+mj-lt"/>
                <a:ea typeface="+mj-ea"/>
                <a:cs typeface="+mj-cs"/>
              </a:rPr>
              <a:t>Please fill out the Evaluation!</a:t>
            </a:r>
          </a:p>
        </p:txBody>
      </p:sp>
      <p:pic>
        <p:nvPicPr>
          <p:cNvPr id="5" name="Content Placeholder 4" descr="Qr code&#10;&#10;Description automatically generated">
            <a:extLst>
              <a:ext uri="{FF2B5EF4-FFF2-40B4-BE49-F238E27FC236}">
                <a16:creationId xmlns:a16="http://schemas.microsoft.com/office/drawing/2014/main" id="{AECC293D-4C0B-A33E-99AD-7ED83F2C3733}"/>
              </a:ext>
            </a:extLst>
          </p:cNvPr>
          <p:cNvPicPr>
            <a:picLocks noGrp="1" noChangeAspect="1"/>
          </p:cNvPicPr>
          <p:nvPr>
            <p:ph idx="1"/>
          </p:nvPr>
        </p:nvPicPr>
        <p:blipFill>
          <a:blip r:embed="rId2"/>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1320020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0F23-F05D-20E0-BC47-2EF7F23BB7A9}"/>
              </a:ext>
            </a:extLst>
          </p:cNvPr>
          <p:cNvSpPr>
            <a:spLocks noGrp="1"/>
          </p:cNvSpPr>
          <p:nvPr>
            <p:ph type="title"/>
          </p:nvPr>
        </p:nvSpPr>
        <p:spPr/>
        <p:txBody>
          <a:bodyPr>
            <a:normAutofit/>
          </a:bodyPr>
          <a:lstStyle/>
          <a:p>
            <a:r>
              <a:rPr lang="en-US" b="1" dirty="0">
                <a:latin typeface="Arial Black" panose="020B0604020202020204" pitchFamily="34" charset="0"/>
                <a:cs typeface="Arial Black" panose="020B0604020202020204" pitchFamily="34" charset="0"/>
              </a:rPr>
              <a:t>SkillsUSA Framework Integration</a:t>
            </a:r>
          </a:p>
        </p:txBody>
      </p:sp>
      <p:sp>
        <p:nvSpPr>
          <p:cNvPr id="3" name="Text Placeholder 2">
            <a:extLst>
              <a:ext uri="{FF2B5EF4-FFF2-40B4-BE49-F238E27FC236}">
                <a16:creationId xmlns:a16="http://schemas.microsoft.com/office/drawing/2014/main" id="{04BF2C5F-CEEB-CC98-358B-AD249BAA2B63}"/>
              </a:ext>
            </a:extLst>
          </p:cNvPr>
          <p:cNvSpPr>
            <a:spLocks noGrp="1"/>
          </p:cNvSpPr>
          <p:nvPr>
            <p:ph type="body" idx="1"/>
          </p:nvPr>
        </p:nvSpPr>
        <p:spPr/>
        <p:txBody>
          <a:bodyPr/>
          <a:lstStyle/>
          <a:p>
            <a:r>
              <a:rPr lang="en-GB" dirty="0" err="1"/>
              <a:t>Wifi</a:t>
            </a:r>
            <a:r>
              <a:rPr lang="en-GB" dirty="0"/>
              <a:t>:  Wolverine </a:t>
            </a:r>
            <a:r>
              <a:rPr lang="en-GB" dirty="0" err="1"/>
              <a:t>Wifi</a:t>
            </a:r>
            <a:endParaRPr lang="en-GB" dirty="0"/>
          </a:p>
          <a:p>
            <a:r>
              <a:rPr lang="en-GB" dirty="0"/>
              <a:t>Public Access (no password)</a:t>
            </a:r>
          </a:p>
        </p:txBody>
      </p:sp>
    </p:spTree>
    <p:extLst>
      <p:ext uri="{BB962C8B-B14F-4D97-AF65-F5344CB8AC3E}">
        <p14:creationId xmlns:p14="http://schemas.microsoft.com/office/powerpoint/2010/main" val="226148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9484-A13E-4791-8110-A5B50FB1C7DB}"/>
              </a:ext>
            </a:extLst>
          </p:cNvPr>
          <p:cNvSpPr>
            <a:spLocks noGrp="1"/>
          </p:cNvSpPr>
          <p:nvPr>
            <p:ph type="title"/>
          </p:nvPr>
        </p:nvSpPr>
        <p:spPr/>
        <p:txBody>
          <a:bodyPr/>
          <a:lstStyle/>
          <a:p>
            <a:r>
              <a:rPr lang="en-GB" dirty="0"/>
              <a:t>SkillsUSA Framework</a:t>
            </a:r>
          </a:p>
        </p:txBody>
      </p:sp>
      <p:pic>
        <p:nvPicPr>
          <p:cNvPr id="1026" name="Picture 2">
            <a:extLst>
              <a:ext uri="{FF2B5EF4-FFF2-40B4-BE49-F238E27FC236}">
                <a16:creationId xmlns:a16="http://schemas.microsoft.com/office/drawing/2014/main" id="{8256DFEC-DC1B-48E6-A99E-E3BF76D339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8108" y="2065715"/>
            <a:ext cx="6344619" cy="442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415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36c6426283_0_1"/>
          <p:cNvSpPr txBox="1">
            <a:spLocks noGrp="1"/>
          </p:cNvSpPr>
          <p:nvPr>
            <p:ph type="title"/>
          </p:nvPr>
        </p:nvSpPr>
        <p:spPr>
          <a:xfrm>
            <a:off x="292964" y="288925"/>
            <a:ext cx="9481352" cy="13623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5548D"/>
              </a:buClr>
              <a:buSzPts val="4400"/>
              <a:buFont typeface="Poppins Medium"/>
              <a:buNone/>
            </a:pPr>
            <a:r>
              <a:rPr lang="en-GB" sz="5000" b="1" dirty="0">
                <a:latin typeface="Poppins"/>
                <a:ea typeface="Poppins"/>
                <a:cs typeface="Poppins"/>
                <a:sym typeface="Poppins"/>
              </a:rPr>
              <a:t>Workplace Readiness Skills</a:t>
            </a:r>
            <a:endParaRPr sz="5000" b="1" dirty="0">
              <a:latin typeface="Poppins"/>
              <a:ea typeface="Poppins"/>
              <a:cs typeface="Poppins"/>
              <a:sym typeface="Poppins"/>
            </a:endParaRPr>
          </a:p>
        </p:txBody>
      </p:sp>
      <p:pic>
        <p:nvPicPr>
          <p:cNvPr id="156" name="Google Shape;156;g136c6426283_0_1"/>
          <p:cNvPicPr preferRelativeResize="0"/>
          <p:nvPr/>
        </p:nvPicPr>
        <p:blipFill>
          <a:blip r:embed="rId3">
            <a:alphaModFix/>
          </a:blip>
          <a:stretch>
            <a:fillRect/>
          </a:stretch>
        </p:blipFill>
        <p:spPr>
          <a:xfrm>
            <a:off x="0" y="1756300"/>
            <a:ext cx="6802284" cy="5101699"/>
          </a:xfrm>
          <a:prstGeom prst="rect">
            <a:avLst/>
          </a:prstGeom>
          <a:noFill/>
          <a:ln>
            <a:noFill/>
          </a:ln>
        </p:spPr>
      </p:pic>
      <p:pic>
        <p:nvPicPr>
          <p:cNvPr id="157" name="Google Shape;157;g136c6426283_0_1"/>
          <p:cNvPicPr preferRelativeResize="0"/>
          <p:nvPr/>
        </p:nvPicPr>
        <p:blipFill>
          <a:blip r:embed="rId4">
            <a:alphaModFix/>
          </a:blip>
          <a:stretch>
            <a:fillRect/>
          </a:stretch>
        </p:blipFill>
        <p:spPr>
          <a:xfrm>
            <a:off x="6338600" y="1576500"/>
            <a:ext cx="7012925" cy="5259700"/>
          </a:xfrm>
          <a:prstGeom prst="rect">
            <a:avLst/>
          </a:prstGeom>
          <a:noFill/>
          <a:ln>
            <a:noFill/>
          </a:ln>
        </p:spPr>
      </p:pic>
    </p:spTree>
    <p:extLst>
      <p:ext uri="{BB962C8B-B14F-4D97-AF65-F5344CB8AC3E}">
        <p14:creationId xmlns:p14="http://schemas.microsoft.com/office/powerpoint/2010/main" val="335842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1:  Target an Essential Element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r>
              <a:rPr lang="en-US" sz="3600" dirty="0"/>
              <a:t>I write and speak effectively.</a:t>
            </a:r>
          </a:p>
          <a:p>
            <a:r>
              <a:rPr lang="en-US" sz="3600" dirty="0"/>
              <a:t>I use appropriate body language.</a:t>
            </a:r>
          </a:p>
          <a:p>
            <a:r>
              <a:rPr lang="en-US" sz="3600" dirty="0"/>
              <a:t>I check for understanding when discussing difficult topics.</a:t>
            </a:r>
          </a:p>
          <a:p>
            <a:r>
              <a:rPr lang="en-US" sz="3600" dirty="0"/>
              <a:t>I listen carefully.</a:t>
            </a:r>
          </a:p>
          <a:p>
            <a:r>
              <a:rPr lang="en-US" sz="3600" dirty="0"/>
              <a:t>I ask good questions when needed.</a:t>
            </a:r>
          </a:p>
        </p:txBody>
      </p:sp>
    </p:spTree>
    <p:extLst>
      <p:ext uri="{BB962C8B-B14F-4D97-AF65-F5344CB8AC3E}">
        <p14:creationId xmlns:p14="http://schemas.microsoft.com/office/powerpoint/2010/main" val="3960642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0F23-F05D-20E0-BC47-2EF7F23BB7A9}"/>
              </a:ext>
            </a:extLst>
          </p:cNvPr>
          <p:cNvSpPr>
            <a:spLocks noGrp="1"/>
          </p:cNvSpPr>
          <p:nvPr>
            <p:ph type="title"/>
          </p:nvPr>
        </p:nvSpPr>
        <p:spPr/>
        <p:txBody>
          <a:bodyPr>
            <a:normAutofit/>
          </a:bodyPr>
          <a:lstStyle/>
          <a:p>
            <a:r>
              <a:rPr lang="en-US" b="1" dirty="0">
                <a:latin typeface="Arial Black" panose="020B0604020202020204" pitchFamily="34" charset="0"/>
                <a:cs typeface="Arial Black" panose="020B0604020202020204" pitchFamily="34" charset="0"/>
              </a:rPr>
              <a:t>Professional Membership Benefits</a:t>
            </a:r>
          </a:p>
        </p:txBody>
      </p:sp>
      <p:sp>
        <p:nvSpPr>
          <p:cNvPr id="3" name="Text Placeholder 2">
            <a:extLst>
              <a:ext uri="{FF2B5EF4-FFF2-40B4-BE49-F238E27FC236}">
                <a16:creationId xmlns:a16="http://schemas.microsoft.com/office/drawing/2014/main" id="{384F2FFA-7849-1F9E-7F3D-8A6628C1EFDC}"/>
              </a:ext>
            </a:extLst>
          </p:cNvPr>
          <p:cNvSpPr>
            <a:spLocks noGrp="1"/>
          </p:cNvSpPr>
          <p:nvPr>
            <p:ph type="body" idx="1"/>
          </p:nvPr>
        </p:nvSpPr>
        <p:spPr/>
        <p:txBody>
          <a:bodyPr/>
          <a:lstStyle/>
          <a:p>
            <a:r>
              <a:rPr lang="en-GB" dirty="0" err="1"/>
              <a:t>WiFi</a:t>
            </a:r>
            <a:r>
              <a:rPr lang="en-GB" dirty="0"/>
              <a:t>: Wolverine </a:t>
            </a:r>
            <a:r>
              <a:rPr lang="en-GB" dirty="0" err="1"/>
              <a:t>Wifi</a:t>
            </a:r>
            <a:endParaRPr lang="en-GB" dirty="0"/>
          </a:p>
          <a:p>
            <a:r>
              <a:rPr lang="en-GB" dirty="0"/>
              <a:t>Public Access (no password)</a:t>
            </a:r>
          </a:p>
        </p:txBody>
      </p:sp>
    </p:spTree>
    <p:extLst>
      <p:ext uri="{BB962C8B-B14F-4D97-AF65-F5344CB8AC3E}">
        <p14:creationId xmlns:p14="http://schemas.microsoft.com/office/powerpoint/2010/main" val="170919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pPr marL="0" indent="0" algn="ctr">
              <a:buNone/>
            </a:pPr>
            <a:endParaRPr lang="en-US" sz="3600" dirty="0"/>
          </a:p>
          <a:p>
            <a:pPr marL="0" indent="0" algn="ctr">
              <a:buNone/>
            </a:pPr>
            <a:r>
              <a:rPr lang="en-US" sz="3600" dirty="0"/>
              <a:t>Classroom Experiences:  </a:t>
            </a:r>
          </a:p>
          <a:p>
            <a:pPr marL="0" indent="0" algn="ctr">
              <a:buNone/>
            </a:pPr>
            <a:endParaRPr lang="en-US" sz="3600" dirty="0"/>
          </a:p>
          <a:p>
            <a:pPr marL="0" indent="0" algn="ctr">
              <a:buNone/>
            </a:pPr>
            <a:r>
              <a:rPr lang="en-US" sz="3600" dirty="0"/>
              <a:t>How can you integrate an EE into your regular classroom instruction?</a:t>
            </a:r>
          </a:p>
        </p:txBody>
      </p:sp>
    </p:spTree>
    <p:extLst>
      <p:ext uri="{BB962C8B-B14F-4D97-AF65-F5344CB8AC3E}">
        <p14:creationId xmlns:p14="http://schemas.microsoft.com/office/powerpoint/2010/main" val="4162309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activities.</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lnSpcReduction="10000"/>
          </a:bodyPr>
          <a:lstStyle/>
          <a:p>
            <a:pPr marL="0" indent="0" algn="ctr">
              <a:buNone/>
            </a:pPr>
            <a:r>
              <a:rPr lang="en-US" sz="1800" dirty="0"/>
              <a:t>Let’s Share Ideas!</a:t>
            </a:r>
          </a:p>
          <a:p>
            <a:pPr marL="0" indent="0" algn="ctr">
              <a:buNone/>
            </a:pPr>
            <a:r>
              <a:rPr lang="en-US" sz="1800" dirty="0"/>
              <a:t>How can you integrate an EE into your regular classroom instruction?</a:t>
            </a:r>
          </a:p>
          <a:p>
            <a:pPr marL="0" indent="0">
              <a:buNone/>
            </a:pPr>
            <a:r>
              <a:rPr lang="en-US" sz="1800" dirty="0"/>
              <a:t>Use of Framework toolkit</a:t>
            </a:r>
          </a:p>
          <a:p>
            <a:pPr marL="0" indent="0">
              <a:buNone/>
            </a:pPr>
            <a:r>
              <a:rPr lang="en-US" sz="1800" dirty="0"/>
              <a:t>Answer questions with questions</a:t>
            </a:r>
          </a:p>
          <a:p>
            <a:pPr marL="0" indent="0">
              <a:buNone/>
            </a:pPr>
            <a:r>
              <a:rPr lang="en-US" sz="1800" dirty="0"/>
              <a:t>Process of communication prior to seeking advisor (design process)</a:t>
            </a:r>
          </a:p>
          <a:p>
            <a:pPr marL="0" indent="0">
              <a:buNone/>
            </a:pPr>
            <a:r>
              <a:rPr lang="en-US" sz="1800" dirty="0"/>
              <a:t>Video examples of appropriate body language (in interviews)</a:t>
            </a:r>
          </a:p>
          <a:p>
            <a:pPr marL="0" indent="0">
              <a:buNone/>
            </a:pPr>
            <a:r>
              <a:rPr lang="en-US" sz="1800" dirty="0"/>
              <a:t>Repeat a name after an introduction</a:t>
            </a:r>
          </a:p>
          <a:p>
            <a:pPr marL="0" indent="0">
              <a:buNone/>
            </a:pPr>
            <a:r>
              <a:rPr lang="en-US" sz="1800" dirty="0"/>
              <a:t>Eye Contact</a:t>
            </a:r>
          </a:p>
          <a:p>
            <a:pPr marL="0" indent="0">
              <a:buNone/>
            </a:pPr>
            <a:r>
              <a:rPr lang="en-US" sz="1800" dirty="0"/>
              <a:t>How to Talk (volume, tone, </a:t>
            </a:r>
            <a:r>
              <a:rPr lang="en-US" sz="1800" dirty="0" err="1"/>
              <a:t>pronounciation</a:t>
            </a:r>
            <a:r>
              <a:rPr lang="en-US" sz="1800" dirty="0"/>
              <a:t>)</a:t>
            </a:r>
          </a:p>
          <a:p>
            <a:pPr marL="0" indent="0">
              <a:buNone/>
            </a:pPr>
            <a:r>
              <a:rPr lang="en-US" sz="1800" dirty="0"/>
              <a:t>Timing/Tact</a:t>
            </a:r>
          </a:p>
          <a:p>
            <a:pPr marL="0" indent="0">
              <a:buNone/>
            </a:pPr>
            <a:r>
              <a:rPr lang="en-US" sz="1800" dirty="0"/>
              <a:t>Text to English language writing assignment</a:t>
            </a:r>
          </a:p>
          <a:p>
            <a:pPr marL="0" indent="0">
              <a:buNone/>
            </a:pPr>
            <a:endParaRPr lang="en-US" sz="1800" dirty="0"/>
          </a:p>
          <a:p>
            <a:pPr marL="0" indent="0">
              <a:buNone/>
            </a:pPr>
            <a:endParaRPr lang="en-US" sz="1800" dirty="0"/>
          </a:p>
          <a:p>
            <a:pPr marL="0" indent="0">
              <a:buNone/>
            </a:pPr>
            <a:endParaRPr lang="en-US" sz="3600" dirty="0"/>
          </a:p>
        </p:txBody>
      </p:sp>
    </p:spTree>
    <p:extLst>
      <p:ext uri="{BB962C8B-B14F-4D97-AF65-F5344CB8AC3E}">
        <p14:creationId xmlns:p14="http://schemas.microsoft.com/office/powerpoint/2010/main" val="327324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fontScale="92500" lnSpcReduction="10000"/>
          </a:bodyPr>
          <a:lstStyle/>
          <a:p>
            <a:pPr marL="0" indent="0">
              <a:buNone/>
            </a:pPr>
            <a:r>
              <a:rPr lang="en-US" sz="3600" dirty="0"/>
              <a:t>Revise this memo to make it more clear and direct:</a:t>
            </a:r>
          </a:p>
          <a:p>
            <a:pPr marL="0" indent="0">
              <a:buNone/>
            </a:pPr>
            <a:endParaRPr lang="en-US" sz="3600" dirty="0"/>
          </a:p>
          <a:p>
            <a:pPr marL="0" indent="0">
              <a:buNone/>
            </a:pPr>
            <a:r>
              <a:rPr lang="en-US" sz="3600" dirty="0"/>
              <a:t>“Due to the fact that next Wednesday following Tuesday is the day before Christmas, the normal work day will be shortened for the purpose of allowing employees to join their respective families in celebration of the holiday.”</a:t>
            </a:r>
          </a:p>
        </p:txBody>
      </p:sp>
    </p:spTree>
    <p:extLst>
      <p:ext uri="{BB962C8B-B14F-4D97-AF65-F5344CB8AC3E}">
        <p14:creationId xmlns:p14="http://schemas.microsoft.com/office/powerpoint/2010/main" val="52858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fontScale="85000" lnSpcReduction="20000"/>
          </a:bodyPr>
          <a:lstStyle/>
          <a:p>
            <a:pPr marL="0" indent="0">
              <a:buNone/>
            </a:pPr>
            <a:r>
              <a:rPr lang="en-US" sz="3600" dirty="0"/>
              <a:t>Write a professional response to this comment that appeared on your restaurant’s social media page:</a:t>
            </a:r>
          </a:p>
          <a:p>
            <a:pPr marL="0" indent="0">
              <a:buNone/>
            </a:pPr>
            <a:endParaRPr lang="en-US" sz="3600" dirty="0"/>
          </a:p>
          <a:p>
            <a:pPr marL="0" indent="0">
              <a:buNone/>
            </a:pPr>
            <a:r>
              <a:rPr lang="en-US" sz="3600" dirty="0"/>
              <a:t>“Really horrible pumpkin pie on Thanksgiving! The whole meal was terrible, and the one thing I thought would be good was the worst part.  Thanks for ruining my holiday!  I would rather give my money to the homeless person outside the front door than waste it on an awful meal again.”</a:t>
            </a:r>
          </a:p>
        </p:txBody>
      </p:sp>
    </p:spTree>
    <p:extLst>
      <p:ext uri="{BB962C8B-B14F-4D97-AF65-F5344CB8AC3E}">
        <p14:creationId xmlns:p14="http://schemas.microsoft.com/office/powerpoint/2010/main" val="56969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pPr marL="0" indent="0" algn="ctr">
              <a:buNone/>
            </a:pPr>
            <a:endParaRPr lang="en-US" sz="3600" dirty="0"/>
          </a:p>
          <a:p>
            <a:pPr marL="0" indent="0" algn="ctr">
              <a:buNone/>
            </a:pPr>
            <a:r>
              <a:rPr lang="en-US" sz="3600" dirty="0"/>
              <a:t>Lab Experiences:  </a:t>
            </a:r>
          </a:p>
          <a:p>
            <a:pPr marL="0" indent="0" algn="ctr">
              <a:buNone/>
            </a:pPr>
            <a:endParaRPr lang="en-US" sz="3600" dirty="0"/>
          </a:p>
          <a:p>
            <a:pPr marL="0" indent="0" algn="ctr">
              <a:buNone/>
            </a:pPr>
            <a:r>
              <a:rPr lang="en-US" sz="3600" dirty="0"/>
              <a:t>How can you integrate an EE into your lab experiences? </a:t>
            </a:r>
          </a:p>
        </p:txBody>
      </p:sp>
    </p:spTree>
    <p:extLst>
      <p:ext uri="{BB962C8B-B14F-4D97-AF65-F5344CB8AC3E}">
        <p14:creationId xmlns:p14="http://schemas.microsoft.com/office/powerpoint/2010/main" val="5031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pPr marL="0" indent="0" algn="ctr">
              <a:buNone/>
            </a:pPr>
            <a:r>
              <a:rPr lang="en-US" sz="1800" dirty="0"/>
              <a:t>Let’s Share Ideas!</a:t>
            </a:r>
          </a:p>
          <a:p>
            <a:pPr marL="0" indent="0" algn="ctr">
              <a:buNone/>
            </a:pPr>
            <a:endParaRPr lang="en-US" sz="1800" dirty="0"/>
          </a:p>
          <a:p>
            <a:pPr marL="0" indent="0" algn="ctr">
              <a:buNone/>
            </a:pPr>
            <a:r>
              <a:rPr lang="en-US" sz="1800" dirty="0"/>
              <a:t>How can you integrate an EE into your lab experiences? </a:t>
            </a:r>
          </a:p>
          <a:p>
            <a:pPr marL="0" indent="0">
              <a:buNone/>
            </a:pPr>
            <a:r>
              <a:rPr lang="en-US" sz="1800" dirty="0"/>
              <a:t>Ideas on a white board that focus on the EE</a:t>
            </a:r>
          </a:p>
          <a:p>
            <a:pPr marL="0" indent="0">
              <a:buNone/>
            </a:pPr>
            <a:r>
              <a:rPr lang="en-US" sz="1800" dirty="0"/>
              <a:t>Students explain the lab task</a:t>
            </a:r>
          </a:p>
          <a:p>
            <a:pPr marL="0" indent="0">
              <a:buNone/>
            </a:pPr>
            <a:r>
              <a:rPr lang="en-US" sz="1800" dirty="0"/>
              <a:t>Conceptual ideas put on paper (technical communication)</a:t>
            </a:r>
          </a:p>
          <a:p>
            <a:pPr marL="0" indent="0">
              <a:buNone/>
            </a:pPr>
            <a:r>
              <a:rPr lang="en-US" sz="1800" dirty="0"/>
              <a:t>Leadership roles in the lab</a:t>
            </a:r>
          </a:p>
          <a:p>
            <a:pPr marL="0" indent="0">
              <a:buNone/>
            </a:pPr>
            <a:r>
              <a:rPr lang="en-US" sz="1800" dirty="0"/>
              <a:t>Ambassador roles:  30 Second Elevator Speech:  what is SkillsUSA?</a:t>
            </a:r>
          </a:p>
          <a:p>
            <a:pPr marL="0" indent="0">
              <a:buNone/>
            </a:pPr>
            <a:endParaRPr lang="en-US" sz="1400" dirty="0"/>
          </a:p>
          <a:p>
            <a:pPr marL="0" indent="0" algn="ctr">
              <a:buNone/>
            </a:pPr>
            <a:endParaRPr lang="en-US" sz="3600" dirty="0"/>
          </a:p>
        </p:txBody>
      </p:sp>
    </p:spTree>
    <p:extLst>
      <p:ext uri="{BB962C8B-B14F-4D97-AF65-F5344CB8AC3E}">
        <p14:creationId xmlns:p14="http://schemas.microsoft.com/office/powerpoint/2010/main" val="3286113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fontScale="85000" lnSpcReduction="20000"/>
          </a:bodyPr>
          <a:lstStyle/>
          <a:p>
            <a:pPr marL="0" indent="0">
              <a:buNone/>
            </a:pPr>
            <a:r>
              <a:rPr lang="en-US" sz="3600" dirty="0"/>
              <a:t>Class Discussion:  What does communication look like when we’re in the lab?</a:t>
            </a:r>
          </a:p>
          <a:p>
            <a:pPr marL="0" indent="0">
              <a:buNone/>
            </a:pPr>
            <a:endParaRPr lang="en-US" sz="3600" dirty="0"/>
          </a:p>
          <a:p>
            <a:pPr marL="0" indent="0">
              <a:buNone/>
            </a:pPr>
            <a:r>
              <a:rPr lang="en-US" sz="3600" dirty="0"/>
              <a:t>Create a rubric of the above list.</a:t>
            </a:r>
          </a:p>
          <a:p>
            <a:pPr marL="0" indent="0">
              <a:buNone/>
            </a:pPr>
            <a:endParaRPr lang="en-US" sz="3600" dirty="0"/>
          </a:p>
          <a:p>
            <a:pPr marL="0" indent="0">
              <a:buNone/>
            </a:pPr>
            <a:r>
              <a:rPr lang="en-US" sz="3600" dirty="0"/>
              <a:t>Give praise and feedback based on the above list.</a:t>
            </a:r>
          </a:p>
          <a:p>
            <a:pPr marL="0" indent="0">
              <a:buNone/>
            </a:pPr>
            <a:r>
              <a:rPr lang="en-US" sz="3600" dirty="0">
                <a:solidFill>
                  <a:srgbClr val="DA291C"/>
                </a:solidFill>
              </a:rPr>
              <a:t>Resource:  SkillsUSA Framework Integration Strategies (Absorb)</a:t>
            </a:r>
          </a:p>
        </p:txBody>
      </p:sp>
    </p:spTree>
    <p:extLst>
      <p:ext uri="{BB962C8B-B14F-4D97-AF65-F5344CB8AC3E}">
        <p14:creationId xmlns:p14="http://schemas.microsoft.com/office/powerpoint/2010/main" val="2558463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pPr marL="0" indent="0" algn="ctr">
              <a:buNone/>
            </a:pPr>
            <a:endParaRPr lang="en-US" sz="3600" dirty="0"/>
          </a:p>
          <a:p>
            <a:pPr marL="0" indent="0" algn="ctr">
              <a:buNone/>
            </a:pPr>
            <a:r>
              <a:rPr lang="en-US" sz="3600" dirty="0"/>
              <a:t>Chapter Meetings:</a:t>
            </a:r>
          </a:p>
          <a:p>
            <a:pPr marL="0" indent="0" algn="ctr">
              <a:buNone/>
            </a:pPr>
            <a:endParaRPr lang="en-US" sz="3600" dirty="0"/>
          </a:p>
          <a:p>
            <a:pPr marL="0" indent="0" algn="ctr">
              <a:buNone/>
            </a:pPr>
            <a:r>
              <a:rPr lang="en-US" sz="3600" dirty="0"/>
              <a:t>How can you integrate an EE into your Chapter Meetings? </a:t>
            </a:r>
          </a:p>
        </p:txBody>
      </p:sp>
    </p:spTree>
    <p:extLst>
      <p:ext uri="{BB962C8B-B14F-4D97-AF65-F5344CB8AC3E}">
        <p14:creationId xmlns:p14="http://schemas.microsoft.com/office/powerpoint/2010/main" val="189660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pPr marL="0" indent="0" algn="ctr">
              <a:buNone/>
            </a:pPr>
            <a:r>
              <a:rPr lang="en-US" sz="3600" dirty="0"/>
              <a:t>Let’s Share Ideas!</a:t>
            </a:r>
          </a:p>
          <a:p>
            <a:pPr marL="0" indent="0" algn="ctr">
              <a:buNone/>
            </a:pPr>
            <a:endParaRPr lang="en-US" sz="3600" dirty="0"/>
          </a:p>
          <a:p>
            <a:pPr marL="0" indent="0" algn="ctr">
              <a:buNone/>
            </a:pPr>
            <a:r>
              <a:rPr lang="en-US" sz="3600" dirty="0"/>
              <a:t>How can you integrate an EE into your chapter meetings? </a:t>
            </a:r>
          </a:p>
          <a:p>
            <a:pPr marL="0" indent="0" algn="ctr">
              <a:buNone/>
            </a:pPr>
            <a:endParaRPr lang="en-US" sz="3600" dirty="0"/>
          </a:p>
        </p:txBody>
      </p:sp>
    </p:spTree>
    <p:extLst>
      <p:ext uri="{BB962C8B-B14F-4D97-AF65-F5344CB8AC3E}">
        <p14:creationId xmlns:p14="http://schemas.microsoft.com/office/powerpoint/2010/main" val="722357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2:  Integrate the EE into classroom, lab, and chapter </a:t>
            </a:r>
            <a:r>
              <a:rPr lang="en-US" dirty="0" err="1"/>
              <a:t>activites</a:t>
            </a:r>
            <a:r>
              <a:rPr lang="en-US" dirty="0"/>
              <a:t>.</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pPr marL="0" indent="0">
              <a:buNone/>
            </a:pPr>
            <a:r>
              <a:rPr lang="en-US" sz="3600" dirty="0"/>
              <a:t>Framework Lesson Plans</a:t>
            </a:r>
          </a:p>
          <a:p>
            <a:pPr marL="0" indent="0">
              <a:buNone/>
            </a:pPr>
            <a:r>
              <a:rPr lang="en-US" sz="3600" dirty="0"/>
              <a:t>Framework Motion Graphics</a:t>
            </a:r>
          </a:p>
          <a:p>
            <a:pPr marL="0" indent="0">
              <a:buNone/>
            </a:pPr>
            <a:r>
              <a:rPr lang="en-US" sz="3600" dirty="0"/>
              <a:t>Experiential Activities</a:t>
            </a:r>
          </a:p>
          <a:p>
            <a:pPr marL="0" indent="0">
              <a:buNone/>
            </a:pPr>
            <a:r>
              <a:rPr lang="en-US" sz="3600" dirty="0"/>
              <a:t>Other Teambuilders/Icebreakers</a:t>
            </a:r>
          </a:p>
          <a:p>
            <a:pPr marL="0" indent="0">
              <a:buNone/>
            </a:pPr>
            <a:r>
              <a:rPr lang="en-US" sz="3600" dirty="0">
                <a:solidFill>
                  <a:srgbClr val="DA291C"/>
                </a:solidFill>
              </a:rPr>
              <a:t>Resource:  SkillsUSA Framework Toolkit components in Absorb</a:t>
            </a:r>
          </a:p>
          <a:p>
            <a:pPr marL="0" indent="0">
              <a:buNone/>
            </a:pPr>
            <a:endParaRPr lang="en-US" sz="3600" dirty="0"/>
          </a:p>
        </p:txBody>
      </p:sp>
    </p:spTree>
    <p:extLst>
      <p:ext uri="{BB962C8B-B14F-4D97-AF65-F5344CB8AC3E}">
        <p14:creationId xmlns:p14="http://schemas.microsoft.com/office/powerpoint/2010/main" val="307635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A8939FC-A80E-0E81-F4ED-35B3DBBD9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44" y="816463"/>
            <a:ext cx="5606556" cy="576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15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a:bodyPr>
          <a:lstStyle/>
          <a:p>
            <a:r>
              <a:rPr lang="en-US" dirty="0"/>
              <a:t>Step 3:  Assess the EE again</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r>
              <a:rPr lang="en-US" sz="3600" dirty="0"/>
              <a:t>I write and speak effectively.</a:t>
            </a:r>
          </a:p>
          <a:p>
            <a:r>
              <a:rPr lang="en-US" sz="3600" dirty="0"/>
              <a:t>I use appropriate body language.</a:t>
            </a:r>
          </a:p>
          <a:p>
            <a:r>
              <a:rPr lang="en-US" sz="3600" dirty="0"/>
              <a:t>I check for understanding when discussing difficult topics.</a:t>
            </a:r>
          </a:p>
          <a:p>
            <a:r>
              <a:rPr lang="en-US" sz="3600" dirty="0"/>
              <a:t>I listen carefully.</a:t>
            </a:r>
          </a:p>
          <a:p>
            <a:r>
              <a:rPr lang="en-US" sz="3600" dirty="0"/>
              <a:t>I ask good questions when needed.</a:t>
            </a:r>
          </a:p>
        </p:txBody>
      </p:sp>
    </p:spTree>
    <p:extLst>
      <p:ext uri="{BB962C8B-B14F-4D97-AF65-F5344CB8AC3E}">
        <p14:creationId xmlns:p14="http://schemas.microsoft.com/office/powerpoint/2010/main" val="539037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ADD6-6932-4691-91B1-5094C61B2B7C}"/>
              </a:ext>
            </a:extLst>
          </p:cNvPr>
          <p:cNvSpPr>
            <a:spLocks noGrp="1"/>
          </p:cNvSpPr>
          <p:nvPr>
            <p:ph type="title"/>
          </p:nvPr>
        </p:nvSpPr>
        <p:spPr/>
        <p:txBody>
          <a:bodyPr>
            <a:normAutofit fontScale="90000"/>
          </a:bodyPr>
          <a:lstStyle/>
          <a:p>
            <a:r>
              <a:rPr lang="en-US" dirty="0"/>
              <a:t>Step 4:  Celebrate and Achieve Recognition</a:t>
            </a:r>
          </a:p>
        </p:txBody>
      </p:sp>
      <p:sp>
        <p:nvSpPr>
          <p:cNvPr id="3" name="Content Placeholder 2">
            <a:extLst>
              <a:ext uri="{FF2B5EF4-FFF2-40B4-BE49-F238E27FC236}">
                <a16:creationId xmlns:a16="http://schemas.microsoft.com/office/drawing/2014/main" id="{1A448462-BB5F-4363-B071-19D31A9586B8}"/>
              </a:ext>
            </a:extLst>
          </p:cNvPr>
          <p:cNvSpPr>
            <a:spLocks noGrp="1"/>
          </p:cNvSpPr>
          <p:nvPr>
            <p:ph idx="1"/>
          </p:nvPr>
        </p:nvSpPr>
        <p:spPr/>
        <p:txBody>
          <a:bodyPr>
            <a:normAutofit/>
          </a:bodyPr>
          <a:lstStyle/>
          <a:p>
            <a:r>
              <a:rPr lang="en-US" sz="3600" dirty="0"/>
              <a:t>Framework Story Potluck Day</a:t>
            </a:r>
          </a:p>
          <a:p>
            <a:r>
              <a:rPr lang="en-US" sz="3600" dirty="0"/>
              <a:t>Framework Friday:  Team Recognition using Framework language</a:t>
            </a:r>
          </a:p>
          <a:p>
            <a:r>
              <a:rPr lang="en-US" sz="3600" dirty="0"/>
              <a:t>Chapter Excellence Program application</a:t>
            </a:r>
          </a:p>
        </p:txBody>
      </p:sp>
    </p:spTree>
    <p:extLst>
      <p:ext uri="{BB962C8B-B14F-4D97-AF65-F5344CB8AC3E}">
        <p14:creationId xmlns:p14="http://schemas.microsoft.com/office/powerpoint/2010/main" val="2167603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058A6-2AA2-43A4-BA40-5F20DBFE5D32}"/>
              </a:ext>
            </a:extLst>
          </p:cNvPr>
          <p:cNvSpPr>
            <a:spLocks noGrp="1"/>
          </p:cNvSpPr>
          <p:nvPr>
            <p:ph type="title"/>
          </p:nvPr>
        </p:nvSpPr>
        <p:spPr/>
        <p:txBody>
          <a:bodyPr>
            <a:normAutofit/>
          </a:bodyPr>
          <a:lstStyle/>
          <a:p>
            <a:r>
              <a:rPr lang="en-US" sz="4400" dirty="0">
                <a:solidFill>
                  <a:srgbClr val="FF0000"/>
                </a:solidFill>
              </a:rPr>
              <a:t>Chapter Excellence Program</a:t>
            </a:r>
          </a:p>
        </p:txBody>
      </p:sp>
    </p:spTree>
    <p:extLst>
      <p:ext uri="{BB962C8B-B14F-4D97-AF65-F5344CB8AC3E}">
        <p14:creationId xmlns:p14="http://schemas.microsoft.com/office/powerpoint/2010/main" val="2362603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1A746-CC8A-4515-BE04-C16AF54AD009}"/>
              </a:ext>
            </a:extLst>
          </p:cNvPr>
          <p:cNvSpPr>
            <a:spLocks noGrp="1"/>
          </p:cNvSpPr>
          <p:nvPr>
            <p:ph type="title"/>
          </p:nvPr>
        </p:nvSpPr>
        <p:spPr/>
        <p:txBody>
          <a:bodyPr>
            <a:normAutofit fontScale="90000"/>
          </a:bodyPr>
          <a:lstStyle/>
          <a:p>
            <a:r>
              <a:rPr lang="en-GB" dirty="0"/>
              <a:t>What is the Chapter Excellence Program?</a:t>
            </a:r>
          </a:p>
        </p:txBody>
      </p:sp>
      <p:sp>
        <p:nvSpPr>
          <p:cNvPr id="6" name="Content Placeholder 5">
            <a:extLst>
              <a:ext uri="{FF2B5EF4-FFF2-40B4-BE49-F238E27FC236}">
                <a16:creationId xmlns:a16="http://schemas.microsoft.com/office/drawing/2014/main" id="{ECEECD24-A4A2-4E2A-B4B3-CA2A6B45A2C3}"/>
              </a:ext>
            </a:extLst>
          </p:cNvPr>
          <p:cNvSpPr>
            <a:spLocks noGrp="1"/>
          </p:cNvSpPr>
          <p:nvPr>
            <p:ph idx="1"/>
          </p:nvPr>
        </p:nvSpPr>
        <p:spPr/>
        <p:txBody>
          <a:bodyPr/>
          <a:lstStyle/>
          <a:p>
            <a:pPr marL="0" indent="0">
              <a:buNone/>
            </a:pPr>
            <a:endParaRPr lang="en-GB" dirty="0">
              <a:hlinkClick r:id="rId3"/>
            </a:endParaRPr>
          </a:p>
          <a:p>
            <a:pPr marL="0" indent="0">
              <a:buNone/>
            </a:pPr>
            <a:endParaRPr lang="en-GB" dirty="0">
              <a:hlinkClick r:id="rId3"/>
            </a:endParaRPr>
          </a:p>
          <a:p>
            <a:pPr marL="0" indent="0">
              <a:buNone/>
            </a:pPr>
            <a:r>
              <a:rPr lang="en-GB" dirty="0">
                <a:hlinkClick r:id="rId3"/>
              </a:rPr>
              <a:t>Chapter Excellence Program</a:t>
            </a:r>
            <a:endParaRPr lang="en-GB" dirty="0"/>
          </a:p>
          <a:p>
            <a:pPr marL="0" indent="0">
              <a:buNone/>
            </a:pPr>
            <a:endParaRPr lang="en-GB" dirty="0"/>
          </a:p>
          <a:p>
            <a:pPr marL="0" indent="0">
              <a:buNone/>
            </a:pPr>
            <a:endParaRPr lang="en-GB" dirty="0"/>
          </a:p>
          <a:p>
            <a:pPr marL="0" indent="0">
              <a:buNone/>
            </a:pPr>
            <a:r>
              <a:rPr lang="en-GB" dirty="0">
                <a:hlinkClick r:id="rId4"/>
              </a:rPr>
              <a:t>Info on the SkillsUSA website</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892159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410F4-9384-4549-8B4D-F5D0EEBCB183}"/>
              </a:ext>
            </a:extLst>
          </p:cNvPr>
          <p:cNvPicPr>
            <a:picLocks noChangeAspect="1"/>
          </p:cNvPicPr>
          <p:nvPr/>
        </p:nvPicPr>
        <p:blipFill>
          <a:blip r:embed="rId3"/>
          <a:stretch>
            <a:fillRect/>
          </a:stretch>
        </p:blipFill>
        <p:spPr>
          <a:xfrm>
            <a:off x="962025" y="1006475"/>
            <a:ext cx="6254750" cy="4821238"/>
          </a:xfrm>
          <a:prstGeom prst="rect">
            <a:avLst/>
          </a:prstGeom>
        </p:spPr>
      </p:pic>
      <p:pic>
        <p:nvPicPr>
          <p:cNvPr id="17" name="Picture 16" descr="Logo&#10;&#10;Description automatically generated">
            <a:extLst>
              <a:ext uri="{FF2B5EF4-FFF2-40B4-BE49-F238E27FC236}">
                <a16:creationId xmlns:a16="http://schemas.microsoft.com/office/drawing/2014/main" id="{C6CA07C0-7A7F-042E-5985-4A29EB350206}"/>
              </a:ext>
            </a:extLst>
          </p:cNvPr>
          <p:cNvPicPr>
            <a:picLocks noChangeAspect="1"/>
          </p:cNvPicPr>
          <p:nvPr/>
        </p:nvPicPr>
        <p:blipFill>
          <a:blip r:embed="rId4"/>
          <a:stretch>
            <a:fillRect/>
          </a:stretch>
        </p:blipFill>
        <p:spPr>
          <a:xfrm>
            <a:off x="8268726" y="412739"/>
            <a:ext cx="3555529" cy="3744591"/>
          </a:xfrm>
          <a:prstGeom prst="rect">
            <a:avLst/>
          </a:prstGeom>
        </p:spPr>
      </p:pic>
    </p:spTree>
    <p:extLst>
      <p:ext uri="{BB962C8B-B14F-4D97-AF65-F5344CB8AC3E}">
        <p14:creationId xmlns:p14="http://schemas.microsoft.com/office/powerpoint/2010/main" val="4071851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5E83-C346-43E6-A384-C4C7B9FA9466}"/>
              </a:ext>
            </a:extLst>
          </p:cNvPr>
          <p:cNvSpPr>
            <a:spLocks noGrp="1"/>
          </p:cNvSpPr>
          <p:nvPr>
            <p:ph type="title"/>
          </p:nvPr>
        </p:nvSpPr>
        <p:spPr/>
        <p:txBody>
          <a:bodyPr/>
          <a:lstStyle/>
          <a:p>
            <a:r>
              <a:rPr lang="en-GB" dirty="0"/>
              <a:t>The Basics</a:t>
            </a:r>
          </a:p>
        </p:txBody>
      </p:sp>
      <p:sp>
        <p:nvSpPr>
          <p:cNvPr id="3" name="Content Placeholder 2">
            <a:extLst>
              <a:ext uri="{FF2B5EF4-FFF2-40B4-BE49-F238E27FC236}">
                <a16:creationId xmlns:a16="http://schemas.microsoft.com/office/drawing/2014/main" id="{F54A105C-5ACF-441B-A3DF-22E9472AB232}"/>
              </a:ext>
            </a:extLst>
          </p:cNvPr>
          <p:cNvSpPr>
            <a:spLocks noGrp="1"/>
          </p:cNvSpPr>
          <p:nvPr>
            <p:ph idx="1"/>
          </p:nvPr>
        </p:nvSpPr>
        <p:spPr/>
        <p:txBody>
          <a:bodyPr>
            <a:normAutofit fontScale="92500"/>
          </a:bodyPr>
          <a:lstStyle/>
          <a:p>
            <a:pPr marL="0" indent="0">
              <a:buNone/>
            </a:pPr>
            <a:r>
              <a:rPr lang="en-GB" b="1" dirty="0"/>
              <a:t>What is it: </a:t>
            </a:r>
          </a:p>
          <a:p>
            <a:pPr marL="0" indent="0">
              <a:buNone/>
            </a:pPr>
            <a:r>
              <a:rPr lang="en-GB" dirty="0"/>
              <a:t>Recognition of chapter achievement in integration of SkillsUSA Framework in Program of Work activities</a:t>
            </a:r>
          </a:p>
          <a:p>
            <a:pPr marL="0" indent="0">
              <a:buNone/>
            </a:pPr>
            <a:endParaRPr lang="en-GB" dirty="0"/>
          </a:p>
          <a:p>
            <a:pPr marL="0" indent="0">
              <a:buNone/>
            </a:pPr>
            <a:r>
              <a:rPr lang="en-GB" b="1" dirty="0"/>
              <a:t>Why do it:  </a:t>
            </a:r>
          </a:p>
          <a:p>
            <a:r>
              <a:rPr lang="en-GB" dirty="0"/>
              <a:t>Application and development of Framework skills</a:t>
            </a:r>
          </a:p>
          <a:p>
            <a:r>
              <a:rPr lang="en-GB" dirty="0"/>
              <a:t>Leadership Development</a:t>
            </a:r>
          </a:p>
          <a:p>
            <a:r>
              <a:rPr lang="en-GB" dirty="0"/>
              <a:t>State and National Recognition</a:t>
            </a:r>
          </a:p>
        </p:txBody>
      </p:sp>
    </p:spTree>
    <p:extLst>
      <p:ext uri="{BB962C8B-B14F-4D97-AF65-F5344CB8AC3E}">
        <p14:creationId xmlns:p14="http://schemas.microsoft.com/office/powerpoint/2010/main" val="2465576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tep 4.jpg">
            <a:extLst>
              <a:ext uri="{FF2B5EF4-FFF2-40B4-BE49-F238E27FC236}">
                <a16:creationId xmlns:a16="http://schemas.microsoft.com/office/drawing/2014/main" id="{508A9C7A-8FD3-4307-9F9C-35CD508FD21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855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ADDE33-17AC-4496-AF8C-1CE1261749EC}"/>
              </a:ext>
            </a:extLst>
          </p:cNvPr>
          <p:cNvSpPr>
            <a:spLocks noGrp="1"/>
          </p:cNvSpPr>
          <p:nvPr>
            <p:ph type="title"/>
          </p:nvPr>
        </p:nvSpPr>
        <p:spPr>
          <a:prstGeom prst="rect">
            <a:avLst/>
          </a:prstGeom>
        </p:spPr>
        <p:txBody>
          <a:bodyPr>
            <a:normAutofit fontScale="90000"/>
          </a:bodyPr>
          <a:lstStyle/>
          <a:p>
            <a:r>
              <a:rPr lang="en-US" b="1" dirty="0"/>
              <a:t>Level 1 Quality Chapter Award Requirements</a:t>
            </a:r>
          </a:p>
        </p:txBody>
      </p:sp>
      <p:sp>
        <p:nvSpPr>
          <p:cNvPr id="7" name="Content Placeholder 2">
            <a:extLst>
              <a:ext uri="{FF2B5EF4-FFF2-40B4-BE49-F238E27FC236}">
                <a16:creationId xmlns:a16="http://schemas.microsoft.com/office/drawing/2014/main" id="{0A0CD2D8-112F-48CF-8B22-1A9C9BEBA5AE}"/>
              </a:ext>
            </a:extLst>
          </p:cNvPr>
          <p:cNvSpPr>
            <a:spLocks noGrp="1"/>
          </p:cNvSpPr>
          <p:nvPr>
            <p:ph idx="1"/>
          </p:nvPr>
        </p:nvSpPr>
        <p:spPr/>
        <p:txBody>
          <a:bodyPr/>
          <a:lstStyle/>
          <a:p>
            <a:r>
              <a:rPr lang="en-US" altLang="en-US" sz="2400" dirty="0">
                <a:solidFill>
                  <a:schemeClr val="tx1"/>
                </a:solidFill>
                <a:latin typeface="FUTURA MEDIUM" panose="020B0602020204020303" pitchFamily="34" charset="-79"/>
                <a:cs typeface="FUTURA MEDIUM" panose="020B0602020204020303" pitchFamily="34" charset="-79"/>
              </a:rPr>
              <a:t>Pay membership dues</a:t>
            </a:r>
          </a:p>
          <a:p>
            <a:r>
              <a:rPr lang="en-US" altLang="en-US" sz="2400" dirty="0">
                <a:solidFill>
                  <a:schemeClr val="tx1"/>
                </a:solidFill>
                <a:latin typeface="FUTURA MEDIUM" panose="020B0602020204020303" pitchFamily="34" charset="-79"/>
                <a:cs typeface="FUTURA MEDIUM" panose="020B0602020204020303" pitchFamily="34" charset="-79"/>
              </a:rPr>
              <a:t>All section advisors pay professional dues to SkillsUSA</a:t>
            </a:r>
          </a:p>
          <a:p>
            <a:r>
              <a:rPr lang="en-US" altLang="en-US" sz="2400" dirty="0">
                <a:solidFill>
                  <a:schemeClr val="tx1"/>
                </a:solidFill>
                <a:latin typeface="FUTURA MEDIUM" panose="020B0602020204020303" pitchFamily="34" charset="-79"/>
                <a:cs typeface="FUTURA MEDIUM" panose="020B0602020204020303" pitchFamily="34" charset="-79"/>
              </a:rPr>
              <a:t>Elect chapter officers</a:t>
            </a:r>
          </a:p>
          <a:p>
            <a:r>
              <a:rPr lang="en-US" altLang="en-US" sz="2400" dirty="0">
                <a:solidFill>
                  <a:schemeClr val="tx1"/>
                </a:solidFill>
                <a:latin typeface="FUTURA MEDIUM" panose="020B0602020204020303" pitchFamily="34" charset="-79"/>
                <a:cs typeface="FUTURA MEDIUM" panose="020B0602020204020303" pitchFamily="34" charset="-79"/>
              </a:rPr>
              <a:t>Conduct well planned, regularly scheduled chapter meetings</a:t>
            </a:r>
          </a:p>
          <a:p>
            <a:r>
              <a:rPr lang="en-US" altLang="en-US" sz="2400" dirty="0">
                <a:solidFill>
                  <a:schemeClr val="tx1"/>
                </a:solidFill>
                <a:latin typeface="FUTURA MEDIUM" panose="020B0602020204020303" pitchFamily="34" charset="-79"/>
                <a:cs typeface="FUTURA MEDIUM" panose="020B0602020204020303" pitchFamily="34" charset="-79"/>
              </a:rPr>
              <a:t>Complete a projected chapter budget</a:t>
            </a:r>
          </a:p>
          <a:p>
            <a:r>
              <a:rPr lang="en-US" altLang="en-US" sz="2400" dirty="0">
                <a:solidFill>
                  <a:schemeClr val="tx1"/>
                </a:solidFill>
                <a:latin typeface="FUTURA MEDIUM" panose="020B0602020204020303" pitchFamily="34" charset="-79"/>
                <a:cs typeface="FUTURA MEDIUM" panose="020B0602020204020303" pitchFamily="34" charset="-79"/>
              </a:rPr>
              <a:t>Complete a program of work</a:t>
            </a:r>
          </a:p>
          <a:p>
            <a:r>
              <a:rPr lang="en-US" altLang="en-US" sz="2400" dirty="0">
                <a:solidFill>
                  <a:schemeClr val="tx1"/>
                </a:solidFill>
                <a:latin typeface="FUTURA MEDIUM" panose="020B0602020204020303" pitchFamily="34" charset="-79"/>
                <a:cs typeface="FUTURA MEDIUM" panose="020B0602020204020303" pitchFamily="34" charset="-79"/>
              </a:rPr>
              <a:t>Conduct at least one activity within each of the three framework components: Personal skills, workplace skills and technical skills</a:t>
            </a:r>
          </a:p>
          <a:p>
            <a:r>
              <a:rPr lang="en-US" altLang="en-US" sz="2400" dirty="0">
                <a:solidFill>
                  <a:schemeClr val="tx1"/>
                </a:solidFill>
                <a:latin typeface="FUTURA MEDIUM" panose="020B0602020204020303" pitchFamily="34" charset="-79"/>
                <a:cs typeface="FUTURA MEDIUM" panose="020B0602020204020303" pitchFamily="34" charset="-79"/>
              </a:rPr>
              <a:t>Complete the Level 1 Quality Chapter application</a:t>
            </a:r>
          </a:p>
        </p:txBody>
      </p:sp>
    </p:spTree>
    <p:extLst>
      <p:ext uri="{BB962C8B-B14F-4D97-AF65-F5344CB8AC3E}">
        <p14:creationId xmlns:p14="http://schemas.microsoft.com/office/powerpoint/2010/main" val="2562605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AFF0DF-BD51-4499-9F23-38028F6A84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414925" y="643467"/>
            <a:ext cx="536215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8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6547B0-3BAA-4B4E-8050-9A9843D5AC9C}"/>
              </a:ext>
            </a:extLst>
          </p:cNvPr>
          <p:cNvPicPr>
            <a:picLocks noGrp="1" noChangeAspect="1"/>
          </p:cNvPicPr>
          <p:nvPr>
            <p:ph idx="1"/>
          </p:nvPr>
        </p:nvPicPr>
        <p:blipFill rotWithShape="1">
          <a:blip r:embed="rId3"/>
          <a:srcRect r="-1" b="3017"/>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67885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7E9A-C0AB-4290-B90D-985ACBA9D69D}"/>
              </a:ext>
            </a:extLst>
          </p:cNvPr>
          <p:cNvSpPr>
            <a:spLocks noGrp="1"/>
          </p:cNvSpPr>
          <p:nvPr>
            <p:ph type="title"/>
          </p:nvPr>
        </p:nvSpPr>
        <p:spPr/>
        <p:txBody>
          <a:bodyPr>
            <a:normAutofit/>
          </a:bodyPr>
          <a:lstStyle/>
          <a:p>
            <a:r>
              <a:rPr lang="en-GB" dirty="0"/>
              <a:t>Professional Membership Benefits</a:t>
            </a:r>
          </a:p>
        </p:txBody>
      </p:sp>
      <p:sp>
        <p:nvSpPr>
          <p:cNvPr id="3" name="Content Placeholder 2">
            <a:extLst>
              <a:ext uri="{FF2B5EF4-FFF2-40B4-BE49-F238E27FC236}">
                <a16:creationId xmlns:a16="http://schemas.microsoft.com/office/drawing/2014/main" id="{D59A01A5-32D1-44C7-9549-A58112A13FE2}"/>
              </a:ext>
            </a:extLst>
          </p:cNvPr>
          <p:cNvSpPr>
            <a:spLocks noGrp="1"/>
          </p:cNvSpPr>
          <p:nvPr>
            <p:ph idx="1"/>
          </p:nvPr>
        </p:nvSpPr>
        <p:spPr/>
        <p:txBody>
          <a:bodyPr>
            <a:normAutofit fontScale="92500" lnSpcReduction="10000"/>
          </a:bodyPr>
          <a:lstStyle/>
          <a:p>
            <a:r>
              <a:rPr lang="en-GB" sz="3200" dirty="0"/>
              <a:t>Framework Integration Toolkit</a:t>
            </a:r>
          </a:p>
          <a:p>
            <a:r>
              <a:rPr lang="en-GB" sz="3200" dirty="0"/>
              <a:t>Program of Work Toolkit</a:t>
            </a:r>
          </a:p>
          <a:p>
            <a:r>
              <a:rPr lang="en-GB" sz="3200" dirty="0"/>
              <a:t>Jump into Stem</a:t>
            </a:r>
          </a:p>
          <a:p>
            <a:r>
              <a:rPr lang="en-GB" sz="3200" dirty="0"/>
              <a:t>E-Courses (some are offered for students)</a:t>
            </a:r>
          </a:p>
          <a:p>
            <a:r>
              <a:rPr lang="en-GB" sz="3200" dirty="0"/>
              <a:t>Advisor Professional Development, including:</a:t>
            </a:r>
          </a:p>
          <a:p>
            <a:pPr marL="0" indent="0">
              <a:buNone/>
            </a:pPr>
            <a:r>
              <a:rPr lang="en-GB" sz="3200" dirty="0"/>
              <a:t>	Love and Logic Series</a:t>
            </a:r>
          </a:p>
          <a:p>
            <a:pPr marL="0" indent="0">
              <a:buNone/>
            </a:pPr>
            <a:r>
              <a:rPr lang="en-GB" sz="3200" dirty="0"/>
              <a:t>	Technical Fridays</a:t>
            </a:r>
          </a:p>
          <a:p>
            <a:r>
              <a:rPr lang="en-GB" sz="3200" dirty="0"/>
              <a:t>Championships Technical Standards</a:t>
            </a:r>
          </a:p>
          <a:p>
            <a:pPr marL="0" indent="0">
              <a:buNone/>
            </a:pPr>
            <a:endParaRPr lang="en-GB" dirty="0"/>
          </a:p>
        </p:txBody>
      </p:sp>
    </p:spTree>
    <p:extLst>
      <p:ext uri="{BB962C8B-B14F-4D97-AF65-F5344CB8AC3E}">
        <p14:creationId xmlns:p14="http://schemas.microsoft.com/office/powerpoint/2010/main" val="375038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859112-7C0A-4663-8339-67857F66F045}"/>
              </a:ext>
            </a:extLst>
          </p:cNvPr>
          <p:cNvSpPr>
            <a:spLocks noGrp="1"/>
          </p:cNvSpPr>
          <p:nvPr>
            <p:ph type="title"/>
          </p:nvPr>
        </p:nvSpPr>
        <p:spPr>
          <a:prstGeom prst="rect">
            <a:avLst/>
          </a:prstGeom>
        </p:spPr>
        <p:txBody>
          <a:bodyPr>
            <a:normAutofit fontScale="90000"/>
          </a:bodyPr>
          <a:lstStyle/>
          <a:p>
            <a:r>
              <a:rPr lang="en-US" b="1" dirty="0"/>
              <a:t>Level 2 Chapter of Distinction Requirements</a:t>
            </a:r>
          </a:p>
        </p:txBody>
      </p:sp>
      <p:sp>
        <p:nvSpPr>
          <p:cNvPr id="5" name="Content Placeholder 2">
            <a:extLst>
              <a:ext uri="{FF2B5EF4-FFF2-40B4-BE49-F238E27FC236}">
                <a16:creationId xmlns:a16="http://schemas.microsoft.com/office/drawing/2014/main" id="{4FB3BF00-E885-41A1-AB30-3505006755B4}"/>
              </a:ext>
            </a:extLst>
          </p:cNvPr>
          <p:cNvSpPr>
            <a:spLocks noGrp="1"/>
          </p:cNvSpPr>
          <p:nvPr>
            <p:ph idx="1"/>
          </p:nvPr>
        </p:nvSpPr>
        <p:spPr/>
        <p:txBody>
          <a:bodyPr/>
          <a:lstStyle/>
          <a:p>
            <a:r>
              <a:rPr lang="en-US" altLang="en-US" sz="2400" dirty="0">
                <a:solidFill>
                  <a:schemeClr val="tx1"/>
                </a:solidFill>
                <a:latin typeface="FUTURA MEDIUM" panose="020B0602020204020303" pitchFamily="34" charset="-79"/>
                <a:cs typeface="FUTURA MEDIUM" panose="020B0602020204020303" pitchFamily="34" charset="-79"/>
              </a:rPr>
              <a:t>Conduct chapter officer training</a:t>
            </a:r>
          </a:p>
          <a:p>
            <a:r>
              <a:rPr lang="en-US" altLang="en-US" sz="2400" dirty="0">
                <a:solidFill>
                  <a:schemeClr val="tx1"/>
                </a:solidFill>
                <a:latin typeface="FUTURA MEDIUM" panose="020B0602020204020303" pitchFamily="34" charset="-79"/>
                <a:cs typeface="FUTURA MEDIUM" panose="020B0602020204020303" pitchFamily="34" charset="-79"/>
              </a:rPr>
              <a:t>Conduct a chapter recruitment activity </a:t>
            </a:r>
          </a:p>
          <a:p>
            <a:r>
              <a:rPr lang="en-US" altLang="en-US" sz="2400" dirty="0">
                <a:solidFill>
                  <a:schemeClr val="tx1"/>
                </a:solidFill>
                <a:latin typeface="FUTURA MEDIUM" panose="020B0602020204020303" pitchFamily="34" charset="-79"/>
                <a:cs typeface="FUTURA MEDIUM" panose="020B0602020204020303" pitchFamily="34" charset="-79"/>
              </a:rPr>
              <a:t>Engage members in committees</a:t>
            </a:r>
          </a:p>
          <a:p>
            <a:r>
              <a:rPr lang="en-US" altLang="en-US" sz="2400" dirty="0">
                <a:solidFill>
                  <a:schemeClr val="tx1"/>
                </a:solidFill>
                <a:latin typeface="FUTURA MEDIUM" panose="020B0602020204020303" pitchFamily="34" charset="-79"/>
                <a:cs typeface="FUTURA MEDIUM" panose="020B0602020204020303" pitchFamily="34" charset="-79"/>
              </a:rPr>
              <a:t>Prepare to participate in State Leadership and Skills Conference</a:t>
            </a:r>
          </a:p>
          <a:p>
            <a:r>
              <a:rPr lang="en-US" altLang="en-US" sz="2400" dirty="0">
                <a:solidFill>
                  <a:schemeClr val="tx1"/>
                </a:solidFill>
                <a:latin typeface="FUTURA MEDIUM" panose="020B0602020204020303" pitchFamily="34" charset="-79"/>
                <a:cs typeface="FUTURA MEDIUM" panose="020B0602020204020303" pitchFamily="34" charset="-79"/>
              </a:rPr>
              <a:t>Complete at least 7 of 14 Chapter Distinction indicators</a:t>
            </a:r>
          </a:p>
        </p:txBody>
      </p:sp>
    </p:spTree>
    <p:extLst>
      <p:ext uri="{BB962C8B-B14F-4D97-AF65-F5344CB8AC3E}">
        <p14:creationId xmlns:p14="http://schemas.microsoft.com/office/powerpoint/2010/main" val="2797465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6FF855-C13A-4B61-9E28-469C6A510D12}"/>
              </a:ext>
            </a:extLst>
          </p:cNvPr>
          <p:cNvSpPr>
            <a:spLocks noGrp="1"/>
          </p:cNvSpPr>
          <p:nvPr>
            <p:ph type="title"/>
          </p:nvPr>
        </p:nvSpPr>
        <p:spPr>
          <a:prstGeom prst="rect">
            <a:avLst/>
          </a:prstGeom>
        </p:spPr>
        <p:txBody>
          <a:bodyPr/>
          <a:lstStyle/>
          <a:p>
            <a:r>
              <a:rPr lang="en-US" b="1" dirty="0"/>
              <a:t>Chapter Distinction Indicators</a:t>
            </a:r>
          </a:p>
        </p:txBody>
      </p:sp>
      <p:sp>
        <p:nvSpPr>
          <p:cNvPr id="5" name="Content Placeholder 2">
            <a:extLst>
              <a:ext uri="{FF2B5EF4-FFF2-40B4-BE49-F238E27FC236}">
                <a16:creationId xmlns:a16="http://schemas.microsoft.com/office/drawing/2014/main" id="{930CD6BC-382B-4E0C-82E8-9C99BAC2BCEE}"/>
              </a:ext>
            </a:extLst>
          </p:cNvPr>
          <p:cNvSpPr>
            <a:spLocks noGrp="1"/>
          </p:cNvSpPr>
          <p:nvPr>
            <p:ph idx="1"/>
          </p:nvPr>
        </p:nvSpPr>
        <p:spPr/>
        <p:txBody>
          <a:bodyPr>
            <a:normAutofit lnSpcReduction="10000"/>
          </a:bodyPr>
          <a:lstStyle/>
          <a:p>
            <a:pPr>
              <a:lnSpc>
                <a:spcPct val="100000"/>
              </a:lnSpc>
              <a:spcBef>
                <a:spcPts val="0"/>
              </a:spcBef>
              <a:spcAft>
                <a:spcPts val="600"/>
              </a:spcAft>
            </a:pPr>
            <a:r>
              <a:rPr lang="en-US" sz="1400" dirty="0"/>
              <a:t>75% of eligible students are SkillsUSA members</a:t>
            </a:r>
          </a:p>
          <a:p>
            <a:pPr>
              <a:lnSpc>
                <a:spcPct val="100000"/>
              </a:lnSpc>
              <a:spcBef>
                <a:spcPts val="0"/>
              </a:spcBef>
              <a:spcAft>
                <a:spcPts val="600"/>
              </a:spcAft>
            </a:pPr>
            <a:r>
              <a:rPr lang="en-US" sz="1400" dirty="0"/>
              <a:t>Hold executive committee meetings with local chapter officers</a:t>
            </a:r>
          </a:p>
          <a:p>
            <a:pPr>
              <a:lnSpc>
                <a:spcPct val="100000"/>
              </a:lnSpc>
              <a:spcBef>
                <a:spcPts val="0"/>
              </a:spcBef>
              <a:spcAft>
                <a:spcPts val="600"/>
              </a:spcAft>
            </a:pPr>
            <a:r>
              <a:rPr lang="en-US" sz="1400" dirty="0"/>
              <a:t>Conduct an activity to engage business and industry partners</a:t>
            </a:r>
          </a:p>
          <a:p>
            <a:pPr>
              <a:lnSpc>
                <a:spcPct val="100000"/>
              </a:lnSpc>
              <a:spcBef>
                <a:spcPts val="0"/>
              </a:spcBef>
              <a:spcAft>
                <a:spcPts val="600"/>
              </a:spcAft>
            </a:pPr>
            <a:r>
              <a:rPr lang="en-US" sz="1400" dirty="0"/>
              <a:t>Students attend Fall Leadership Conference</a:t>
            </a:r>
          </a:p>
          <a:p>
            <a:pPr>
              <a:lnSpc>
                <a:spcPct val="100000"/>
              </a:lnSpc>
              <a:spcBef>
                <a:spcPts val="0"/>
              </a:spcBef>
              <a:spcAft>
                <a:spcPts val="600"/>
              </a:spcAft>
            </a:pPr>
            <a:r>
              <a:rPr lang="en-US" sz="1400" dirty="0"/>
              <a:t>Chapter members attend one activity above the chapter level excluding Fall Leadership Conference</a:t>
            </a:r>
          </a:p>
          <a:p>
            <a:pPr>
              <a:lnSpc>
                <a:spcPct val="100000"/>
              </a:lnSpc>
              <a:spcBef>
                <a:spcPts val="0"/>
              </a:spcBef>
              <a:spcAft>
                <a:spcPts val="600"/>
              </a:spcAft>
            </a:pPr>
            <a:r>
              <a:rPr lang="en-US" sz="1400" dirty="0"/>
              <a:t>Present a report of chapter activities and accomplishments to the school board</a:t>
            </a:r>
          </a:p>
          <a:p>
            <a:pPr>
              <a:lnSpc>
                <a:spcPct val="100000"/>
              </a:lnSpc>
              <a:spcBef>
                <a:spcPts val="0"/>
              </a:spcBef>
              <a:spcAft>
                <a:spcPts val="600"/>
              </a:spcAft>
            </a:pPr>
            <a:r>
              <a:rPr lang="en-US" sz="1400" dirty="0"/>
              <a:t>Hold SkillsUSA local technical area Championships</a:t>
            </a:r>
          </a:p>
          <a:p>
            <a:pPr>
              <a:lnSpc>
                <a:spcPct val="100000"/>
              </a:lnSpc>
              <a:spcBef>
                <a:spcPts val="0"/>
              </a:spcBef>
              <a:spcAft>
                <a:spcPts val="600"/>
              </a:spcAft>
            </a:pPr>
            <a:r>
              <a:rPr lang="en-US" sz="1400" dirty="0"/>
              <a:t>Hold SkillsUSA local leadership/occupational area Championships</a:t>
            </a:r>
          </a:p>
          <a:p>
            <a:pPr>
              <a:lnSpc>
                <a:spcPct val="100000"/>
              </a:lnSpc>
              <a:spcBef>
                <a:spcPts val="0"/>
              </a:spcBef>
              <a:spcAft>
                <a:spcPts val="600"/>
              </a:spcAft>
            </a:pPr>
            <a:r>
              <a:rPr lang="en-US" sz="1400" dirty="0"/>
              <a:t>Celebrate SkillsUSA Week through chapter activities</a:t>
            </a:r>
          </a:p>
          <a:p>
            <a:pPr>
              <a:lnSpc>
                <a:spcPct val="100000"/>
              </a:lnSpc>
              <a:spcBef>
                <a:spcPts val="0"/>
              </a:spcBef>
              <a:spcAft>
                <a:spcPts val="600"/>
              </a:spcAft>
            </a:pPr>
            <a:r>
              <a:rPr lang="en-US" sz="1400" dirty="0"/>
              <a:t>Publish one of more articles in local media</a:t>
            </a:r>
          </a:p>
          <a:p>
            <a:pPr>
              <a:lnSpc>
                <a:spcPct val="100000"/>
              </a:lnSpc>
              <a:spcBef>
                <a:spcPts val="0"/>
              </a:spcBef>
              <a:spcAft>
                <a:spcPts val="600"/>
              </a:spcAft>
            </a:pPr>
            <a:r>
              <a:rPr lang="en-US" sz="1400" dirty="0"/>
              <a:t>Provide a social media or web presence for your local chapter</a:t>
            </a:r>
          </a:p>
          <a:p>
            <a:pPr>
              <a:lnSpc>
                <a:spcPct val="100000"/>
              </a:lnSpc>
              <a:spcBef>
                <a:spcPts val="0"/>
              </a:spcBef>
              <a:spcAft>
                <a:spcPts val="600"/>
              </a:spcAft>
            </a:pPr>
            <a:r>
              <a:rPr lang="en-US" sz="1400" dirty="0"/>
              <a:t>Have a candidate for state office</a:t>
            </a:r>
          </a:p>
          <a:p>
            <a:pPr>
              <a:lnSpc>
                <a:spcPct val="100000"/>
              </a:lnSpc>
              <a:spcBef>
                <a:spcPts val="0"/>
              </a:spcBef>
              <a:spcAft>
                <a:spcPts val="600"/>
              </a:spcAft>
            </a:pPr>
            <a:r>
              <a:rPr lang="en-US" sz="1400" dirty="0"/>
              <a:t>Conduct chapter awards program or banquet on the local level, in which all members may attend</a:t>
            </a:r>
          </a:p>
          <a:p>
            <a:pPr>
              <a:lnSpc>
                <a:spcPct val="100000"/>
              </a:lnSpc>
              <a:spcBef>
                <a:spcPts val="0"/>
              </a:spcBef>
              <a:spcAft>
                <a:spcPts val="600"/>
              </a:spcAft>
            </a:pPr>
            <a:r>
              <a:rPr lang="en-US" sz="1400" dirty="0"/>
              <a:t>Participate in the Career Essentials: Experiences</a:t>
            </a:r>
          </a:p>
          <a:p>
            <a:pPr>
              <a:lnSpc>
                <a:spcPct val="100000"/>
              </a:lnSpc>
              <a:spcBef>
                <a:spcPts val="0"/>
              </a:spcBef>
              <a:spcAft>
                <a:spcPts val="600"/>
              </a:spcAft>
            </a:pPr>
            <a:r>
              <a:rPr lang="en-US" sz="1400" dirty="0"/>
              <a:t>Complete and record three Chapter Activities</a:t>
            </a:r>
          </a:p>
        </p:txBody>
      </p:sp>
    </p:spTree>
    <p:extLst>
      <p:ext uri="{BB962C8B-B14F-4D97-AF65-F5344CB8AC3E}">
        <p14:creationId xmlns:p14="http://schemas.microsoft.com/office/powerpoint/2010/main" val="4113476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FA1293-6051-4D7F-95FA-29862B2B5B21}"/>
              </a:ext>
            </a:extLst>
          </p:cNvPr>
          <p:cNvPicPr>
            <a:picLocks noGrp="1" noChangeAspect="1"/>
          </p:cNvPicPr>
          <p:nvPr>
            <p:ph idx="1"/>
          </p:nvPr>
        </p:nvPicPr>
        <p:blipFill>
          <a:blip r:embed="rId3"/>
          <a:stretch>
            <a:fillRect/>
          </a:stretch>
        </p:blipFill>
        <p:spPr>
          <a:xfrm>
            <a:off x="3253619" y="643467"/>
            <a:ext cx="5684761" cy="5571066"/>
          </a:xfrm>
          <a:prstGeom prst="rect">
            <a:avLst/>
          </a:prstGeom>
        </p:spPr>
      </p:pic>
    </p:spTree>
    <p:extLst>
      <p:ext uri="{BB962C8B-B14F-4D97-AF65-F5344CB8AC3E}">
        <p14:creationId xmlns:p14="http://schemas.microsoft.com/office/powerpoint/2010/main" val="2471205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4CB314-FBF3-4D48-95CC-0C53270520A2}"/>
              </a:ext>
            </a:extLst>
          </p:cNvPr>
          <p:cNvPicPr>
            <a:picLocks noGrp="1" noChangeAspect="1"/>
          </p:cNvPicPr>
          <p:nvPr>
            <p:ph idx="1"/>
          </p:nvPr>
        </p:nvPicPr>
        <p:blipFill>
          <a:blip r:embed="rId2"/>
          <a:stretch>
            <a:fillRect/>
          </a:stretch>
        </p:blipFill>
        <p:spPr>
          <a:xfrm>
            <a:off x="3589020" y="643467"/>
            <a:ext cx="5013959" cy="5571066"/>
          </a:xfrm>
          <a:prstGeom prst="rect">
            <a:avLst/>
          </a:prstGeom>
        </p:spPr>
      </p:pic>
    </p:spTree>
    <p:extLst>
      <p:ext uri="{BB962C8B-B14F-4D97-AF65-F5344CB8AC3E}">
        <p14:creationId xmlns:p14="http://schemas.microsoft.com/office/powerpoint/2010/main" val="2557666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B161CC-03D7-44AD-9CBE-86D12B4BB14C}"/>
              </a:ext>
            </a:extLst>
          </p:cNvPr>
          <p:cNvSpPr>
            <a:spLocks noGrp="1"/>
          </p:cNvSpPr>
          <p:nvPr>
            <p:ph type="title"/>
          </p:nvPr>
        </p:nvSpPr>
        <p:spPr>
          <a:prstGeom prst="rect">
            <a:avLst/>
          </a:prstGeom>
        </p:spPr>
        <p:txBody>
          <a:bodyPr>
            <a:normAutofit/>
          </a:bodyPr>
          <a:lstStyle/>
          <a:p>
            <a:r>
              <a:rPr lang="en-US" sz="4000" b="1" dirty="0"/>
              <a:t>Write SMART Goals for Activities</a:t>
            </a:r>
          </a:p>
        </p:txBody>
      </p:sp>
      <p:pic>
        <p:nvPicPr>
          <p:cNvPr id="5" name="Picture 2" descr="Image result for smart goals">
            <a:extLst>
              <a:ext uri="{FF2B5EF4-FFF2-40B4-BE49-F238E27FC236}">
                <a16:creationId xmlns:a16="http://schemas.microsoft.com/office/drawing/2014/main" id="{61E51E25-161F-4495-BE8C-FC7F095F06B0}"/>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714487" y="2105248"/>
            <a:ext cx="5381514" cy="3686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8EB237-1327-48EE-A14E-645D711EE68C}"/>
              </a:ext>
            </a:extLst>
          </p:cNvPr>
          <p:cNvSpPr/>
          <p:nvPr/>
        </p:nvSpPr>
        <p:spPr>
          <a:xfrm>
            <a:off x="6549656" y="2339163"/>
            <a:ext cx="3646967" cy="1323439"/>
          </a:xfrm>
          <a:prstGeom prst="rect">
            <a:avLst/>
          </a:prstGeom>
          <a:solidFill>
            <a:srgbClr val="E88022"/>
          </a:solidFill>
        </p:spPr>
        <p:txBody>
          <a:bodyPr wrap="square">
            <a:spAutoFit/>
          </a:bodyPr>
          <a:lstStyle/>
          <a:p>
            <a:pPr algn="ctr">
              <a:defRPr/>
            </a:pPr>
            <a:r>
              <a:rPr lang="en-US" altLang="en-US" sz="2000" dirty="0">
                <a:solidFill>
                  <a:schemeClr val="bg1"/>
                </a:solidFill>
                <a:latin typeface="FUTURA MEDIUM" panose="020B0602020204020303" pitchFamily="34" charset="-79"/>
                <a:cs typeface="FUTURA MEDIUM" panose="020B0602020204020303" pitchFamily="34" charset="-79"/>
              </a:rPr>
              <a:t>The Drive-Thru Veterans Appreciation breakfast on November 11, 2020, will serve 100 community members. </a:t>
            </a:r>
          </a:p>
        </p:txBody>
      </p:sp>
      <p:sp>
        <p:nvSpPr>
          <p:cNvPr id="7" name="Rectangle 6">
            <a:extLst>
              <a:ext uri="{FF2B5EF4-FFF2-40B4-BE49-F238E27FC236}">
                <a16:creationId xmlns:a16="http://schemas.microsoft.com/office/drawing/2014/main" id="{E071AC32-9C50-47F4-8A9F-DD36A627B922}"/>
              </a:ext>
            </a:extLst>
          </p:cNvPr>
          <p:cNvSpPr/>
          <p:nvPr/>
        </p:nvSpPr>
        <p:spPr>
          <a:xfrm>
            <a:off x="6188149" y="4015525"/>
            <a:ext cx="5167423" cy="1938992"/>
          </a:xfrm>
          <a:prstGeom prst="rect">
            <a:avLst/>
          </a:prstGeom>
          <a:solidFill>
            <a:srgbClr val="E88022"/>
          </a:solidFill>
        </p:spPr>
        <p:txBody>
          <a:bodyPr wrap="square">
            <a:spAutoFit/>
          </a:bodyPr>
          <a:lstStyle/>
          <a:p>
            <a:pPr algn="ctr">
              <a:defRPr/>
            </a:pPr>
            <a:r>
              <a:rPr lang="en-US" altLang="en-US" sz="2000" dirty="0">
                <a:solidFill>
                  <a:schemeClr val="bg1"/>
                </a:solidFill>
                <a:latin typeface="FUTURA MEDIUM" panose="020B0602020204020303" pitchFamily="34" charset="-79"/>
                <a:cs typeface="FUTURA MEDIUM" panose="020B0602020204020303" pitchFamily="34" charset="-79"/>
              </a:rPr>
              <a:t>All students, 100%, who participate in the Christmas tree sales fundraiser will demonstrate at least three customer service skills as outlined in the activity handbook and assessed by peer review by the end of the sale period, December 23, 2020. </a:t>
            </a:r>
          </a:p>
        </p:txBody>
      </p:sp>
    </p:spTree>
    <p:extLst>
      <p:ext uri="{BB962C8B-B14F-4D97-AF65-F5344CB8AC3E}">
        <p14:creationId xmlns:p14="http://schemas.microsoft.com/office/powerpoint/2010/main" val="2128061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tep 4.jpg">
            <a:extLst>
              <a:ext uri="{FF2B5EF4-FFF2-40B4-BE49-F238E27FC236}">
                <a16:creationId xmlns:a16="http://schemas.microsoft.com/office/drawing/2014/main" id="{28CCEB8F-5B9D-4D53-957F-49D119BA7F3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bwMode="auto">
          <a:xfrm>
            <a:off x="2133600" y="457200"/>
            <a:ext cx="7924800"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354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71F3BE9-F8E5-4B57-B638-3B7B23D63DEC}"/>
              </a:ext>
            </a:extLst>
          </p:cNvPr>
          <p:cNvSpPr>
            <a:spLocks noGrp="1"/>
          </p:cNvSpPr>
          <p:nvPr>
            <p:ph type="ctrTitle"/>
          </p:nvPr>
        </p:nvSpPr>
        <p:spPr>
          <a:xfrm>
            <a:off x="1028700" y="1967266"/>
            <a:ext cx="2628900" cy="2547257"/>
          </a:xfrm>
          <a:prstGeom prst="rect">
            <a:avLst/>
          </a:prstGeom>
          <a:noFill/>
        </p:spPr>
        <p:txBody>
          <a:bodyPr vert="horz" lIns="91440" tIns="45720" rIns="91440" bIns="45720" rtlCol="0" anchor="ctr">
            <a:normAutofit/>
          </a:bodyPr>
          <a:lstStyle/>
          <a:p>
            <a:r>
              <a:rPr lang="en-US" sz="2800" kern="1200">
                <a:solidFill>
                  <a:srgbClr val="FFFFFF"/>
                </a:solidFill>
                <a:latin typeface="+mj-lt"/>
                <a:ea typeface="+mj-ea"/>
                <a:cs typeface="+mj-cs"/>
              </a:rPr>
              <a:t>Thank You!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Please fill out our evaluation!</a:t>
            </a:r>
            <a:br>
              <a:rPr lang="en-US" sz="2800" kern="1200">
                <a:solidFill>
                  <a:srgbClr val="FFFFFF"/>
                </a:solidFill>
                <a:latin typeface="+mj-lt"/>
                <a:ea typeface="+mj-ea"/>
                <a:cs typeface="+mj-cs"/>
              </a:rPr>
            </a:br>
            <a:br>
              <a:rPr lang="en-US" sz="2800" kern="1200">
                <a:solidFill>
                  <a:srgbClr val="FFFFFF"/>
                </a:solidFill>
                <a:latin typeface="+mj-lt"/>
                <a:ea typeface="+mj-ea"/>
                <a:cs typeface="+mj-cs"/>
              </a:rPr>
            </a:br>
            <a:endParaRPr lang="en-US" sz="2800" kern="1200">
              <a:solidFill>
                <a:srgbClr val="FFFFFF"/>
              </a:solidFill>
              <a:latin typeface="+mj-lt"/>
              <a:ea typeface="+mj-ea"/>
              <a:cs typeface="+mj-cs"/>
            </a:endParaRPr>
          </a:p>
        </p:txBody>
      </p:sp>
      <p:pic>
        <p:nvPicPr>
          <p:cNvPr id="5" name="Picture 4" descr="Qr code&#10;&#10;Description automatically generated">
            <a:extLst>
              <a:ext uri="{FF2B5EF4-FFF2-40B4-BE49-F238E27FC236}">
                <a16:creationId xmlns:a16="http://schemas.microsoft.com/office/drawing/2014/main" id="{970FF327-EB4E-815D-16C3-3DC0C1BBBD0D}"/>
              </a:ext>
            </a:extLst>
          </p:cNvPr>
          <p:cNvPicPr>
            <a:picLocks noChangeAspect="1"/>
          </p:cNvPicPr>
          <p:nvPr/>
        </p:nvPicPr>
        <p:blipFill>
          <a:blip r:embed="rId3"/>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2762423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D936-381F-E158-4AA3-7D4758D0DEB1}"/>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A4132D8F-D1AB-D75A-B05A-188327F36B86}"/>
              </a:ext>
            </a:extLst>
          </p:cNvPr>
          <p:cNvSpPr>
            <a:spLocks noGrp="1"/>
          </p:cNvSpPr>
          <p:nvPr>
            <p:ph idx="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620503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A8B9-B78D-0AF4-819C-91204BD11B45}"/>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3597ADEF-FDC5-CFF1-F5D5-F213E217A97F}"/>
              </a:ext>
            </a:extLst>
          </p:cNvPr>
          <p:cNvSpPr>
            <a:spLocks noGrp="1"/>
          </p:cNvSpPr>
          <p:nvPr>
            <p:ph sz="half" idx="1"/>
          </p:nvPr>
        </p:nvSpPr>
        <p:spPr/>
        <p:txBody>
          <a:bodyPr/>
          <a:lstStyle/>
          <a:p>
            <a:endParaRPr lang="en-US" dirty="0">
              <a:latin typeface="Georgia" panose="02040502050405020303" pitchFamily="18" charset="0"/>
            </a:endParaRPr>
          </a:p>
        </p:txBody>
      </p:sp>
      <p:sp>
        <p:nvSpPr>
          <p:cNvPr id="4" name="Content Placeholder 3">
            <a:extLst>
              <a:ext uri="{FF2B5EF4-FFF2-40B4-BE49-F238E27FC236}">
                <a16:creationId xmlns:a16="http://schemas.microsoft.com/office/drawing/2014/main" id="{45504C56-866B-D3DF-1E95-73ADEA96A728}"/>
              </a:ext>
            </a:extLst>
          </p:cNvPr>
          <p:cNvSpPr>
            <a:spLocks noGrp="1"/>
          </p:cNvSpPr>
          <p:nvPr>
            <p:ph sz="half" idx="2"/>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3332374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6599B-9BF4-17A3-98AE-9681AEBBC773}"/>
              </a:ext>
            </a:extLst>
          </p:cNvPr>
          <p:cNvSpPr>
            <a:spLocks noGrp="1"/>
          </p:cNvSpPr>
          <p:nvPr>
            <p:ph type="body" idx="1"/>
          </p:nvPr>
        </p:nvSpPr>
        <p:spPr/>
        <p:txBody>
          <a:bodyPr>
            <a:normAutofit/>
          </a:bodyPr>
          <a:lstStyle/>
          <a:p>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51ECB2B-5CFA-D73B-8636-03C572B399DF}"/>
              </a:ext>
            </a:extLst>
          </p:cNvPr>
          <p:cNvSpPr>
            <a:spLocks noGrp="1"/>
          </p:cNvSpPr>
          <p:nvPr>
            <p:ph sz="half" idx="2"/>
          </p:nvPr>
        </p:nvSpPr>
        <p:spPr/>
        <p:txBody>
          <a:bodyPr>
            <a:normAutofit/>
          </a:bodyPr>
          <a:lstStyle/>
          <a:p>
            <a:endParaRPr lang="en-US" sz="2000" dirty="0">
              <a:latin typeface="Georgia" panose="02040502050405020303" pitchFamily="18" charset="0"/>
            </a:endParaRPr>
          </a:p>
        </p:txBody>
      </p:sp>
      <p:sp>
        <p:nvSpPr>
          <p:cNvPr id="5" name="Text Placeholder 4">
            <a:extLst>
              <a:ext uri="{FF2B5EF4-FFF2-40B4-BE49-F238E27FC236}">
                <a16:creationId xmlns:a16="http://schemas.microsoft.com/office/drawing/2014/main" id="{44AA894C-A759-30F1-5FDE-D30D15CB6CC3}"/>
              </a:ext>
            </a:extLst>
          </p:cNvPr>
          <p:cNvSpPr>
            <a:spLocks noGrp="1"/>
          </p:cNvSpPr>
          <p:nvPr>
            <p:ph type="body" sz="quarter" idx="3"/>
          </p:nvPr>
        </p:nvSpPr>
        <p:spPr/>
        <p:txBody>
          <a:bodyPr>
            <a:normAutofit/>
          </a:bodyPr>
          <a:lstStyle/>
          <a:p>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22B486A-28AD-8FFF-7CB3-C1A9673AD9A9}"/>
              </a:ext>
            </a:extLst>
          </p:cNvPr>
          <p:cNvSpPr>
            <a:spLocks noGrp="1"/>
          </p:cNvSpPr>
          <p:nvPr>
            <p:ph sz="quarter" idx="4"/>
          </p:nvPr>
        </p:nvSpPr>
        <p:spPr/>
        <p:txBody>
          <a:bodyPr>
            <a:normAutofit/>
          </a:bodyPr>
          <a:lstStyle/>
          <a:p>
            <a:endParaRPr lang="en-US" sz="2000" dirty="0">
              <a:latin typeface="Georgia" panose="02040502050405020303" pitchFamily="18" charset="0"/>
            </a:endParaRPr>
          </a:p>
        </p:txBody>
      </p:sp>
      <p:sp>
        <p:nvSpPr>
          <p:cNvPr id="7" name="Title 1">
            <a:extLst>
              <a:ext uri="{FF2B5EF4-FFF2-40B4-BE49-F238E27FC236}">
                <a16:creationId xmlns:a16="http://schemas.microsoft.com/office/drawing/2014/main" id="{68901A76-0F1A-319A-3BC7-E67ADACA1894}"/>
              </a:ext>
            </a:extLst>
          </p:cNvPr>
          <p:cNvSpPr>
            <a:spLocks noGrp="1"/>
          </p:cNvSpPr>
          <p:nvPr>
            <p:ph type="title"/>
          </p:nvPr>
        </p:nvSpPr>
        <p:spPr>
          <a:xfrm>
            <a:off x="543339" y="569843"/>
            <a:ext cx="9064487" cy="1120845"/>
          </a:xfrm>
        </p:spPr>
        <p:txBody>
          <a:bodyPr/>
          <a:lstStyle/>
          <a:p>
            <a:endParaRPr lang="en-US"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665813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A1F097-FA0D-5433-DBE5-AE43B68001D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3AFB76-D6F9-6A4B-BF87-4C54F4295179}"/>
              </a:ext>
            </a:extLst>
          </p:cNvPr>
          <p:cNvSpPr>
            <a:spLocks noGrp="1"/>
          </p:cNvSpPr>
          <p:nvPr>
            <p:ph idx="1"/>
          </p:nvPr>
        </p:nvSpPr>
        <p:spPr/>
        <p:txBody>
          <a:bodyPr/>
          <a:lstStyle/>
          <a:p>
            <a:pPr marL="0" indent="0" algn="ctr">
              <a:buNone/>
            </a:pPr>
            <a:endParaRPr lang="en-US" dirty="0"/>
          </a:p>
          <a:p>
            <a:pPr marL="0" indent="0" algn="ctr">
              <a:buNone/>
            </a:pPr>
            <a:endParaRPr lang="en-US" dirty="0"/>
          </a:p>
        </p:txBody>
      </p:sp>
      <p:sp>
        <p:nvSpPr>
          <p:cNvPr id="2" name="TextBox 1">
            <a:extLst>
              <a:ext uri="{FF2B5EF4-FFF2-40B4-BE49-F238E27FC236}">
                <a16:creationId xmlns:a16="http://schemas.microsoft.com/office/drawing/2014/main" id="{D34F0988-F59A-4275-8A92-354B4F07DD6E}"/>
              </a:ext>
            </a:extLst>
          </p:cNvPr>
          <p:cNvSpPr txBox="1"/>
          <p:nvPr/>
        </p:nvSpPr>
        <p:spPr>
          <a:xfrm>
            <a:off x="955497" y="2270588"/>
            <a:ext cx="7048072" cy="3046988"/>
          </a:xfrm>
          <a:prstGeom prst="rect">
            <a:avLst/>
          </a:prstGeom>
          <a:noFill/>
        </p:spPr>
        <p:txBody>
          <a:bodyPr wrap="square" rtlCol="0">
            <a:spAutoFit/>
          </a:bodyPr>
          <a:lstStyle/>
          <a:p>
            <a:r>
              <a:rPr lang="en-US" sz="3200" dirty="0">
                <a:solidFill>
                  <a:srgbClr val="004978"/>
                </a:solidFill>
              </a:rPr>
              <a:t>Professional Development Calendar accessible at: </a:t>
            </a:r>
          </a:p>
          <a:p>
            <a:endParaRPr lang="en-US" sz="3200" dirty="0">
              <a:solidFill>
                <a:srgbClr val="004978"/>
              </a:solidFill>
            </a:endParaRPr>
          </a:p>
          <a:p>
            <a:r>
              <a:rPr lang="en-US" sz="3200" dirty="0">
                <a:solidFill>
                  <a:srgbClr val="004978"/>
                </a:solidFill>
                <a:hlinkClick r:id="rId3"/>
              </a:rPr>
              <a:t>https://www.skillsusa.org/events-training/</a:t>
            </a:r>
            <a:endParaRPr lang="en-US" sz="3200" dirty="0">
              <a:solidFill>
                <a:srgbClr val="004978"/>
              </a:solidFill>
            </a:endParaRPr>
          </a:p>
          <a:p>
            <a:endParaRPr lang="en-US" sz="3200" dirty="0">
              <a:solidFill>
                <a:srgbClr val="004978"/>
              </a:solidFill>
            </a:endParaRPr>
          </a:p>
        </p:txBody>
      </p:sp>
    </p:spTree>
    <p:extLst>
      <p:ext uri="{BB962C8B-B14F-4D97-AF65-F5344CB8AC3E}">
        <p14:creationId xmlns:p14="http://schemas.microsoft.com/office/powerpoint/2010/main" val="2529765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13FE-592C-6FB9-8623-62C1D5C3D4F6}"/>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51822020-5156-DCE4-185F-F37D4D0DE8DE}"/>
              </a:ext>
            </a:extLst>
          </p:cNvPr>
          <p:cNvSpPr>
            <a:spLocks noGrp="1"/>
          </p:cNvSpPr>
          <p:nvPr>
            <p:ph idx="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1198646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0CBC9-23FF-4B61-8F77-A6258FE48EEE}"/>
              </a:ext>
            </a:extLst>
          </p:cNvPr>
          <p:cNvSpPr>
            <a:spLocks noGrp="1"/>
          </p:cNvSpPr>
          <p:nvPr>
            <p:ph type="ctrTitle"/>
          </p:nvPr>
        </p:nvSpPr>
        <p:spPr>
          <a:xfrm>
            <a:off x="7256584" y="526611"/>
            <a:ext cx="4654061" cy="1576509"/>
          </a:xfrm>
        </p:spPr>
        <p:txBody>
          <a:bodyPr>
            <a:normAutofit/>
          </a:bodyPr>
          <a:lstStyle/>
          <a:p>
            <a:r>
              <a:rPr lang="en-US" dirty="0"/>
              <a:t>Thank you for your Time!</a:t>
            </a:r>
          </a:p>
        </p:txBody>
      </p:sp>
    </p:spTree>
    <p:extLst>
      <p:ext uri="{BB962C8B-B14F-4D97-AF65-F5344CB8AC3E}">
        <p14:creationId xmlns:p14="http://schemas.microsoft.com/office/powerpoint/2010/main" val="366552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A8B9-B78D-0AF4-819C-91204BD11B45}"/>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3597ADEF-FDC5-CFF1-F5D5-F213E217A97F}"/>
              </a:ext>
            </a:extLst>
          </p:cNvPr>
          <p:cNvSpPr>
            <a:spLocks noGrp="1"/>
          </p:cNvSpPr>
          <p:nvPr>
            <p:ph sz="half" idx="1"/>
          </p:nvPr>
        </p:nvSpPr>
        <p:spPr/>
        <p:txBody>
          <a:bodyPr/>
          <a:lstStyle/>
          <a:p>
            <a:endParaRPr lang="en-US" dirty="0">
              <a:latin typeface="Georgia" panose="02040502050405020303" pitchFamily="18" charset="0"/>
            </a:endParaRPr>
          </a:p>
        </p:txBody>
      </p:sp>
      <p:sp>
        <p:nvSpPr>
          <p:cNvPr id="4" name="Content Placeholder 3">
            <a:extLst>
              <a:ext uri="{FF2B5EF4-FFF2-40B4-BE49-F238E27FC236}">
                <a16:creationId xmlns:a16="http://schemas.microsoft.com/office/drawing/2014/main" id="{45504C56-866B-D3DF-1E95-73ADEA96A728}"/>
              </a:ext>
            </a:extLst>
          </p:cNvPr>
          <p:cNvSpPr>
            <a:spLocks noGrp="1"/>
          </p:cNvSpPr>
          <p:nvPr>
            <p:ph sz="half" idx="2"/>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4004680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6599B-9BF4-17A3-98AE-9681AEBBC773}"/>
              </a:ext>
            </a:extLst>
          </p:cNvPr>
          <p:cNvSpPr>
            <a:spLocks noGrp="1"/>
          </p:cNvSpPr>
          <p:nvPr>
            <p:ph type="body" idx="1"/>
          </p:nvPr>
        </p:nvSpPr>
        <p:spPr/>
        <p:txBody>
          <a:bodyPr>
            <a:normAutofit/>
          </a:bodyPr>
          <a:lstStyle/>
          <a:p>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51ECB2B-5CFA-D73B-8636-03C572B399DF}"/>
              </a:ext>
            </a:extLst>
          </p:cNvPr>
          <p:cNvSpPr>
            <a:spLocks noGrp="1"/>
          </p:cNvSpPr>
          <p:nvPr>
            <p:ph sz="half" idx="2"/>
          </p:nvPr>
        </p:nvSpPr>
        <p:spPr/>
        <p:txBody>
          <a:bodyPr>
            <a:normAutofit/>
          </a:bodyPr>
          <a:lstStyle/>
          <a:p>
            <a:endParaRPr lang="en-US" sz="2000" dirty="0">
              <a:latin typeface="Georgia" panose="02040502050405020303" pitchFamily="18" charset="0"/>
            </a:endParaRPr>
          </a:p>
        </p:txBody>
      </p:sp>
      <p:sp>
        <p:nvSpPr>
          <p:cNvPr id="5" name="Text Placeholder 4">
            <a:extLst>
              <a:ext uri="{FF2B5EF4-FFF2-40B4-BE49-F238E27FC236}">
                <a16:creationId xmlns:a16="http://schemas.microsoft.com/office/drawing/2014/main" id="{44AA894C-A759-30F1-5FDE-D30D15CB6CC3}"/>
              </a:ext>
            </a:extLst>
          </p:cNvPr>
          <p:cNvSpPr>
            <a:spLocks noGrp="1"/>
          </p:cNvSpPr>
          <p:nvPr>
            <p:ph type="body" sz="quarter" idx="3"/>
          </p:nvPr>
        </p:nvSpPr>
        <p:spPr/>
        <p:txBody>
          <a:bodyPr>
            <a:normAutofit/>
          </a:bodyPr>
          <a:lstStyle/>
          <a:p>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22B486A-28AD-8FFF-7CB3-C1A9673AD9A9}"/>
              </a:ext>
            </a:extLst>
          </p:cNvPr>
          <p:cNvSpPr>
            <a:spLocks noGrp="1"/>
          </p:cNvSpPr>
          <p:nvPr>
            <p:ph sz="quarter" idx="4"/>
          </p:nvPr>
        </p:nvSpPr>
        <p:spPr/>
        <p:txBody>
          <a:bodyPr>
            <a:normAutofit/>
          </a:bodyPr>
          <a:lstStyle/>
          <a:p>
            <a:endParaRPr lang="en-US" sz="2000" dirty="0">
              <a:latin typeface="Georgia" panose="02040502050405020303" pitchFamily="18" charset="0"/>
            </a:endParaRPr>
          </a:p>
        </p:txBody>
      </p:sp>
      <p:sp>
        <p:nvSpPr>
          <p:cNvPr id="7" name="Title 1">
            <a:extLst>
              <a:ext uri="{FF2B5EF4-FFF2-40B4-BE49-F238E27FC236}">
                <a16:creationId xmlns:a16="http://schemas.microsoft.com/office/drawing/2014/main" id="{68901A76-0F1A-319A-3BC7-E67ADACA1894}"/>
              </a:ext>
            </a:extLst>
          </p:cNvPr>
          <p:cNvSpPr>
            <a:spLocks noGrp="1"/>
          </p:cNvSpPr>
          <p:nvPr>
            <p:ph type="title"/>
          </p:nvPr>
        </p:nvSpPr>
        <p:spPr>
          <a:xfrm>
            <a:off x="543339" y="569843"/>
            <a:ext cx="9064487" cy="1120845"/>
          </a:xfrm>
        </p:spPr>
        <p:txBody>
          <a:bodyPr/>
          <a:lstStyle/>
          <a:p>
            <a:endParaRPr lang="en-US"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037455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13FE-592C-6FB9-8623-62C1D5C3D4F6}"/>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51822020-5156-DCE4-185F-F37D4D0DE8DE}"/>
              </a:ext>
            </a:extLst>
          </p:cNvPr>
          <p:cNvSpPr>
            <a:spLocks noGrp="1"/>
          </p:cNvSpPr>
          <p:nvPr>
            <p:ph idx="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1722416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902B-1878-3C9D-B3AA-6CE3980F8F8D}"/>
              </a:ext>
            </a:extLst>
          </p:cNvPr>
          <p:cNvSpPr>
            <a:spLocks noGrp="1"/>
          </p:cNvSpPr>
          <p:nvPr>
            <p:ph type="title"/>
          </p:nvPr>
        </p:nvSpPr>
        <p:spPr/>
        <p:txBody>
          <a:bodyPr>
            <a:normAutofit/>
          </a:bodyPr>
          <a:lstStyle/>
          <a:p>
            <a:endParaRPr lang="en-US" sz="5400" b="1" dirty="0">
              <a:latin typeface="Arial Black" panose="020B0604020202020204" pitchFamily="34" charset="0"/>
              <a:cs typeface="Arial Black" panose="020B0604020202020204" pitchFamily="34" charset="0"/>
            </a:endParaRPr>
          </a:p>
        </p:txBody>
      </p:sp>
      <p:sp>
        <p:nvSpPr>
          <p:cNvPr id="3" name="Text Placeholder 2">
            <a:extLst>
              <a:ext uri="{FF2B5EF4-FFF2-40B4-BE49-F238E27FC236}">
                <a16:creationId xmlns:a16="http://schemas.microsoft.com/office/drawing/2014/main" id="{BD726C38-C577-D3FE-706D-08DD07DD744B}"/>
              </a:ext>
            </a:extLst>
          </p:cNvPr>
          <p:cNvSpPr>
            <a:spLocks noGrp="1"/>
          </p:cNvSpPr>
          <p:nvPr>
            <p:ph type="body" idx="1"/>
          </p:nvPr>
        </p:nvSpPr>
        <p:spPr/>
        <p:txBody>
          <a:bodyPr/>
          <a:lstStyle/>
          <a:p>
            <a:endParaRPr lang="en-US" b="1" dirty="0">
              <a:latin typeface="Georgia" panose="02040502050405020303" pitchFamily="18" charset="0"/>
            </a:endParaRPr>
          </a:p>
        </p:txBody>
      </p:sp>
    </p:spTree>
    <p:extLst>
      <p:ext uri="{BB962C8B-B14F-4D97-AF65-F5344CB8AC3E}">
        <p14:creationId xmlns:p14="http://schemas.microsoft.com/office/powerpoint/2010/main" val="940795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D936-381F-E158-4AA3-7D4758D0DEB1}"/>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A4132D8F-D1AB-D75A-B05A-188327F36B86}"/>
              </a:ext>
            </a:extLst>
          </p:cNvPr>
          <p:cNvSpPr>
            <a:spLocks noGrp="1"/>
          </p:cNvSpPr>
          <p:nvPr>
            <p:ph idx="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2178993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A8B9-B78D-0AF4-819C-91204BD11B45}"/>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3597ADEF-FDC5-CFF1-F5D5-F213E217A97F}"/>
              </a:ext>
            </a:extLst>
          </p:cNvPr>
          <p:cNvSpPr>
            <a:spLocks noGrp="1"/>
          </p:cNvSpPr>
          <p:nvPr>
            <p:ph sz="half" idx="1"/>
          </p:nvPr>
        </p:nvSpPr>
        <p:spPr/>
        <p:txBody>
          <a:bodyPr/>
          <a:lstStyle/>
          <a:p>
            <a:endParaRPr lang="en-US" dirty="0">
              <a:latin typeface="Georgia" panose="02040502050405020303" pitchFamily="18" charset="0"/>
            </a:endParaRPr>
          </a:p>
        </p:txBody>
      </p:sp>
      <p:sp>
        <p:nvSpPr>
          <p:cNvPr id="4" name="Content Placeholder 3">
            <a:extLst>
              <a:ext uri="{FF2B5EF4-FFF2-40B4-BE49-F238E27FC236}">
                <a16:creationId xmlns:a16="http://schemas.microsoft.com/office/drawing/2014/main" id="{45504C56-866B-D3DF-1E95-73ADEA96A728}"/>
              </a:ext>
            </a:extLst>
          </p:cNvPr>
          <p:cNvSpPr>
            <a:spLocks noGrp="1"/>
          </p:cNvSpPr>
          <p:nvPr>
            <p:ph sz="half" idx="2"/>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2947912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6599B-9BF4-17A3-98AE-9681AEBBC773}"/>
              </a:ext>
            </a:extLst>
          </p:cNvPr>
          <p:cNvSpPr>
            <a:spLocks noGrp="1"/>
          </p:cNvSpPr>
          <p:nvPr>
            <p:ph type="body" idx="1"/>
          </p:nvPr>
        </p:nvSpPr>
        <p:spPr/>
        <p:txBody>
          <a:bodyPr>
            <a:normAutofit/>
          </a:bodyPr>
          <a:lstStyle/>
          <a:p>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51ECB2B-5CFA-D73B-8636-03C572B399DF}"/>
              </a:ext>
            </a:extLst>
          </p:cNvPr>
          <p:cNvSpPr>
            <a:spLocks noGrp="1"/>
          </p:cNvSpPr>
          <p:nvPr>
            <p:ph sz="half" idx="2"/>
          </p:nvPr>
        </p:nvSpPr>
        <p:spPr/>
        <p:txBody>
          <a:bodyPr>
            <a:normAutofit/>
          </a:bodyPr>
          <a:lstStyle/>
          <a:p>
            <a:endParaRPr lang="en-US" sz="2000" dirty="0">
              <a:latin typeface="Georgia" panose="02040502050405020303" pitchFamily="18" charset="0"/>
            </a:endParaRPr>
          </a:p>
        </p:txBody>
      </p:sp>
      <p:sp>
        <p:nvSpPr>
          <p:cNvPr id="5" name="Text Placeholder 4">
            <a:extLst>
              <a:ext uri="{FF2B5EF4-FFF2-40B4-BE49-F238E27FC236}">
                <a16:creationId xmlns:a16="http://schemas.microsoft.com/office/drawing/2014/main" id="{44AA894C-A759-30F1-5FDE-D30D15CB6CC3}"/>
              </a:ext>
            </a:extLst>
          </p:cNvPr>
          <p:cNvSpPr>
            <a:spLocks noGrp="1"/>
          </p:cNvSpPr>
          <p:nvPr>
            <p:ph type="body" sz="quarter" idx="3"/>
          </p:nvPr>
        </p:nvSpPr>
        <p:spPr/>
        <p:txBody>
          <a:bodyPr>
            <a:normAutofit/>
          </a:bodyPr>
          <a:lstStyle/>
          <a:p>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22B486A-28AD-8FFF-7CB3-C1A9673AD9A9}"/>
              </a:ext>
            </a:extLst>
          </p:cNvPr>
          <p:cNvSpPr>
            <a:spLocks noGrp="1"/>
          </p:cNvSpPr>
          <p:nvPr>
            <p:ph sz="quarter" idx="4"/>
          </p:nvPr>
        </p:nvSpPr>
        <p:spPr/>
        <p:txBody>
          <a:bodyPr>
            <a:normAutofit/>
          </a:bodyPr>
          <a:lstStyle/>
          <a:p>
            <a:endParaRPr lang="en-US" sz="2000" dirty="0">
              <a:latin typeface="Georgia" panose="02040502050405020303" pitchFamily="18" charset="0"/>
            </a:endParaRPr>
          </a:p>
        </p:txBody>
      </p:sp>
      <p:sp>
        <p:nvSpPr>
          <p:cNvPr id="7" name="Title 1">
            <a:extLst>
              <a:ext uri="{FF2B5EF4-FFF2-40B4-BE49-F238E27FC236}">
                <a16:creationId xmlns:a16="http://schemas.microsoft.com/office/drawing/2014/main" id="{68901A76-0F1A-319A-3BC7-E67ADACA1894}"/>
              </a:ext>
            </a:extLst>
          </p:cNvPr>
          <p:cNvSpPr>
            <a:spLocks noGrp="1"/>
          </p:cNvSpPr>
          <p:nvPr>
            <p:ph type="title"/>
          </p:nvPr>
        </p:nvSpPr>
        <p:spPr>
          <a:xfrm>
            <a:off x="543339" y="569843"/>
            <a:ext cx="9064487" cy="1120845"/>
          </a:xfrm>
        </p:spPr>
        <p:txBody>
          <a:bodyPr/>
          <a:lstStyle/>
          <a:p>
            <a:endParaRPr lang="en-US"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317772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13FE-592C-6FB9-8623-62C1D5C3D4F6}"/>
              </a:ext>
            </a:extLst>
          </p:cNvPr>
          <p:cNvSpPr>
            <a:spLocks noGrp="1"/>
          </p:cNvSpPr>
          <p:nvPr>
            <p:ph type="title"/>
          </p:nvPr>
        </p:nvSpPr>
        <p:spPr/>
        <p:txBody>
          <a:bodyPr/>
          <a:lstStyle/>
          <a:p>
            <a:endParaRPr lang="en-US" b="1" dirty="0">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51822020-5156-DCE4-185F-F37D4D0DE8DE}"/>
              </a:ext>
            </a:extLst>
          </p:cNvPr>
          <p:cNvSpPr>
            <a:spLocks noGrp="1"/>
          </p:cNvSpPr>
          <p:nvPr>
            <p:ph idx="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64309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CAF046-E0A4-4DF2-9EBA-DE482613392D}"/>
              </a:ext>
            </a:extLst>
          </p:cNvPr>
          <p:cNvSpPr>
            <a:spLocks noGrp="1"/>
          </p:cNvSpPr>
          <p:nvPr>
            <p:ph type="title"/>
          </p:nvPr>
        </p:nvSpPr>
        <p:spPr/>
        <p:txBody>
          <a:bodyPr>
            <a:normAutofit/>
          </a:bodyPr>
          <a:lstStyle/>
          <a:p>
            <a:pPr algn="ctr"/>
            <a:r>
              <a:rPr lang="en-US" dirty="0"/>
              <a:t> Industry Expert Live Workshops </a:t>
            </a:r>
          </a:p>
        </p:txBody>
      </p:sp>
      <p:sp>
        <p:nvSpPr>
          <p:cNvPr id="3" name="Content Placeholder 2">
            <a:extLst>
              <a:ext uri="{FF2B5EF4-FFF2-40B4-BE49-F238E27FC236}">
                <a16:creationId xmlns:a16="http://schemas.microsoft.com/office/drawing/2014/main" id="{3C3AFB76-D6F9-6A4B-BF87-4C54F4295179}"/>
              </a:ext>
            </a:extLst>
          </p:cNvPr>
          <p:cNvSpPr>
            <a:spLocks noGrp="1"/>
          </p:cNvSpPr>
          <p:nvPr>
            <p:ph idx="1"/>
          </p:nvPr>
        </p:nvSpPr>
        <p:spPr/>
        <p:txBody>
          <a:bodyPr/>
          <a:lstStyle/>
          <a:p>
            <a:pPr marL="0" indent="0" algn="ctr">
              <a:buNone/>
            </a:pPr>
            <a:endParaRPr lang="en-US" dirty="0"/>
          </a:p>
          <a:p>
            <a:pPr marL="0" indent="0" algn="ctr">
              <a:buNone/>
            </a:pPr>
            <a:endParaRPr lang="en-US" dirty="0"/>
          </a:p>
        </p:txBody>
      </p:sp>
      <p:pic>
        <p:nvPicPr>
          <p:cNvPr id="1026" name="Picture 2" descr="Image preview">
            <a:extLst>
              <a:ext uri="{FF2B5EF4-FFF2-40B4-BE49-F238E27FC236}">
                <a16:creationId xmlns:a16="http://schemas.microsoft.com/office/drawing/2014/main" id="{765EF7E6-066F-4C81-9DF8-40440F3C7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934" y="2713499"/>
            <a:ext cx="3679825" cy="2452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ve and Logic® for the Working World — Return Leverage">
            <a:extLst>
              <a:ext uri="{FF2B5EF4-FFF2-40B4-BE49-F238E27FC236}">
                <a16:creationId xmlns:a16="http://schemas.microsoft.com/office/drawing/2014/main" id="{C7D3BC4D-DA2C-4FB7-B97E-7B89EC2EB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1748" y="2632881"/>
            <a:ext cx="4346666" cy="276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35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B56D-F7FD-47A6-B38B-8A7C9A35F90D}"/>
              </a:ext>
            </a:extLst>
          </p:cNvPr>
          <p:cNvSpPr>
            <a:spLocks noGrp="1"/>
          </p:cNvSpPr>
          <p:nvPr>
            <p:ph type="title"/>
          </p:nvPr>
        </p:nvSpPr>
        <p:spPr/>
        <p:txBody>
          <a:bodyPr/>
          <a:lstStyle/>
          <a:p>
            <a:r>
              <a:rPr lang="en-GB" dirty="0"/>
              <a:t>Career Essentials</a:t>
            </a:r>
          </a:p>
        </p:txBody>
      </p:sp>
      <p:sp>
        <p:nvSpPr>
          <p:cNvPr id="3" name="Content Placeholder 2">
            <a:extLst>
              <a:ext uri="{FF2B5EF4-FFF2-40B4-BE49-F238E27FC236}">
                <a16:creationId xmlns:a16="http://schemas.microsoft.com/office/drawing/2014/main" id="{35E67758-6567-4B5D-A5C4-99A9A4920C53}"/>
              </a:ext>
            </a:extLst>
          </p:cNvPr>
          <p:cNvSpPr>
            <a:spLocks noGrp="1"/>
          </p:cNvSpPr>
          <p:nvPr>
            <p:ph idx="1"/>
          </p:nvPr>
        </p:nvSpPr>
        <p:spPr/>
        <p:txBody>
          <a:bodyPr>
            <a:normAutofit fontScale="92500" lnSpcReduction="20000"/>
          </a:bodyPr>
          <a:lstStyle/>
          <a:p>
            <a:r>
              <a:rPr lang="en-GB" sz="3200" dirty="0"/>
              <a:t>Instructor Version</a:t>
            </a:r>
          </a:p>
          <a:p>
            <a:r>
              <a:rPr lang="en-GB" sz="3200" dirty="0"/>
              <a:t>Can access Students through Reports</a:t>
            </a:r>
          </a:p>
          <a:p>
            <a:r>
              <a:rPr lang="en-GB" sz="3200" dirty="0"/>
              <a:t>Reports can be downloaded and used for grades</a:t>
            </a:r>
          </a:p>
          <a:p>
            <a:endParaRPr lang="en-GB" sz="3200" dirty="0"/>
          </a:p>
          <a:p>
            <a:r>
              <a:rPr lang="en-GB" sz="3200" dirty="0"/>
              <a:t>Admin. Account Instructions in Absorb</a:t>
            </a:r>
          </a:p>
          <a:p>
            <a:r>
              <a:rPr lang="en-GB" sz="3200" dirty="0"/>
              <a:t>Career Essentials Implementation Training</a:t>
            </a:r>
          </a:p>
          <a:p>
            <a:r>
              <a:rPr lang="en-GB" sz="3200" dirty="0"/>
              <a:t>Contact Megan Flinn:  </a:t>
            </a:r>
            <a:r>
              <a:rPr lang="en-GB" sz="3200" dirty="0">
                <a:hlinkClick r:id="rId2"/>
              </a:rPr>
              <a:t>mflinn@skillsusa.org</a:t>
            </a:r>
            <a:endParaRPr lang="en-GB" sz="3200" dirty="0"/>
          </a:p>
          <a:p>
            <a:pPr marL="0" indent="0">
              <a:buNone/>
            </a:pPr>
            <a:r>
              <a:rPr lang="en-GB" dirty="0"/>
              <a:t>	</a:t>
            </a:r>
          </a:p>
        </p:txBody>
      </p:sp>
    </p:spTree>
    <p:extLst>
      <p:ext uri="{BB962C8B-B14F-4D97-AF65-F5344CB8AC3E}">
        <p14:creationId xmlns:p14="http://schemas.microsoft.com/office/powerpoint/2010/main" val="1286169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0696-E662-449C-892E-E5CFF8C8F983}"/>
              </a:ext>
            </a:extLst>
          </p:cNvPr>
          <p:cNvSpPr>
            <a:spLocks noGrp="1"/>
          </p:cNvSpPr>
          <p:nvPr>
            <p:ph type="title"/>
          </p:nvPr>
        </p:nvSpPr>
        <p:spPr/>
        <p:txBody>
          <a:bodyPr/>
          <a:lstStyle/>
          <a:p>
            <a:r>
              <a:rPr lang="en-GB" dirty="0"/>
              <a:t>Career Essentials</a:t>
            </a:r>
          </a:p>
        </p:txBody>
      </p:sp>
      <p:sp>
        <p:nvSpPr>
          <p:cNvPr id="3" name="Content Placeholder 2">
            <a:extLst>
              <a:ext uri="{FF2B5EF4-FFF2-40B4-BE49-F238E27FC236}">
                <a16:creationId xmlns:a16="http://schemas.microsoft.com/office/drawing/2014/main" id="{BCE0276F-5F08-4FA3-A662-657A50F2B720}"/>
              </a:ext>
            </a:extLst>
          </p:cNvPr>
          <p:cNvSpPr>
            <a:spLocks noGrp="1"/>
          </p:cNvSpPr>
          <p:nvPr>
            <p:ph idx="1"/>
          </p:nvPr>
        </p:nvSpPr>
        <p:spPr/>
        <p:txBody>
          <a:bodyPr>
            <a:normAutofit fontScale="77500" lnSpcReduction="20000"/>
          </a:bodyPr>
          <a:lstStyle/>
          <a:p>
            <a:pPr marL="0" indent="0">
              <a:buNone/>
            </a:pPr>
            <a:r>
              <a:rPr lang="en-GB" dirty="0"/>
              <a:t>Employability Skill-Building Curricula</a:t>
            </a:r>
          </a:p>
          <a:p>
            <a:r>
              <a:rPr lang="en-GB" dirty="0"/>
              <a:t>Exploratory:  ages 12-14</a:t>
            </a:r>
          </a:p>
          <a:p>
            <a:r>
              <a:rPr lang="en-GB" dirty="0"/>
              <a:t>Fundamental:  ages 14-16</a:t>
            </a:r>
          </a:p>
          <a:p>
            <a:r>
              <a:rPr lang="en-GB" dirty="0"/>
              <a:t>Advanced:  ages 17-19</a:t>
            </a:r>
          </a:p>
          <a:p>
            <a:r>
              <a:rPr lang="en-GB" dirty="0"/>
              <a:t>Adult Leaner:  ages 20+</a:t>
            </a:r>
          </a:p>
          <a:p>
            <a:pPr marL="0" indent="0">
              <a:buNone/>
            </a:pPr>
            <a:endParaRPr lang="en-GB" dirty="0"/>
          </a:p>
          <a:p>
            <a:pPr marL="0" indent="0">
              <a:buNone/>
            </a:pPr>
            <a:r>
              <a:rPr lang="en-GB" dirty="0"/>
              <a:t>Demo Courses available</a:t>
            </a:r>
          </a:p>
          <a:p>
            <a:pPr marL="0" indent="0">
              <a:buNone/>
            </a:pPr>
            <a:r>
              <a:rPr lang="en-GB" dirty="0"/>
              <a:t>Discounted prices are ongoing this year</a:t>
            </a:r>
          </a:p>
          <a:p>
            <a:pPr marL="0" indent="0">
              <a:buNone/>
            </a:pPr>
            <a:r>
              <a:rPr lang="en-GB" dirty="0"/>
              <a:t>Career Essentials can be purchased with or without membership</a:t>
            </a:r>
          </a:p>
          <a:p>
            <a:pPr marL="0" indent="0">
              <a:buNone/>
            </a:pPr>
            <a:r>
              <a:rPr lang="en-GB" dirty="0">
                <a:hlinkClick r:id="rId2"/>
              </a:rPr>
              <a:t>www.careeressentials.org</a:t>
            </a:r>
            <a:endParaRPr lang="en-GB" dirty="0"/>
          </a:p>
          <a:p>
            <a:pPr marL="0" indent="0">
              <a:buNone/>
            </a:pPr>
            <a:endParaRPr lang="en-GB" dirty="0"/>
          </a:p>
        </p:txBody>
      </p:sp>
    </p:spTree>
    <p:extLst>
      <p:ext uri="{BB962C8B-B14F-4D97-AF65-F5344CB8AC3E}">
        <p14:creationId xmlns:p14="http://schemas.microsoft.com/office/powerpoint/2010/main" val="372518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9484-A13E-4791-8110-A5B50FB1C7DB}"/>
              </a:ext>
            </a:extLst>
          </p:cNvPr>
          <p:cNvSpPr>
            <a:spLocks noGrp="1"/>
          </p:cNvSpPr>
          <p:nvPr>
            <p:ph type="title"/>
          </p:nvPr>
        </p:nvSpPr>
        <p:spPr/>
        <p:txBody>
          <a:bodyPr/>
          <a:lstStyle/>
          <a:p>
            <a:r>
              <a:rPr lang="en-GB" dirty="0"/>
              <a:t>SkillsUSA Framework</a:t>
            </a:r>
          </a:p>
        </p:txBody>
      </p:sp>
      <p:pic>
        <p:nvPicPr>
          <p:cNvPr id="1026" name="Picture 2">
            <a:extLst>
              <a:ext uri="{FF2B5EF4-FFF2-40B4-BE49-F238E27FC236}">
                <a16:creationId xmlns:a16="http://schemas.microsoft.com/office/drawing/2014/main" id="{8256DFEC-DC1B-48E6-A99E-E3BF76D339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8108" y="2065715"/>
            <a:ext cx="6344619" cy="442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72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8DF9DFD1C8FE4FA0C240D33CBE5DAB" ma:contentTypeVersion="7" ma:contentTypeDescription="Create a new document." ma:contentTypeScope="" ma:versionID="551fb91cf1c6024dbef7a01256a89b05">
  <xsd:schema xmlns:xsd="http://www.w3.org/2001/XMLSchema" xmlns:xs="http://www.w3.org/2001/XMLSchema" xmlns:p="http://schemas.microsoft.com/office/2006/metadata/properties" xmlns:ns3="3c3ca92e-6eea-4658-a0ac-b5a34ffcc4d5" xmlns:ns4="904039f7-2459-461f-b294-1dca4c53ae1d" targetNamespace="http://schemas.microsoft.com/office/2006/metadata/properties" ma:root="true" ma:fieldsID="533ec6cf0130c3ab7c42dad363aba8db" ns3:_="" ns4:_="">
    <xsd:import namespace="3c3ca92e-6eea-4658-a0ac-b5a34ffcc4d5"/>
    <xsd:import namespace="904039f7-2459-461f-b294-1dca4c53ae1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3ca92e-6eea-4658-a0ac-b5a34ffcc4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4039f7-2459-461f-b294-1dca4c53ae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53FA6-7FB8-43D6-9979-5B9999D336AE}">
  <ds:schemaRefs>
    <ds:schemaRef ds:uri="http://schemas.microsoft.com/sharepoint/v3/contenttype/forms"/>
  </ds:schemaRefs>
</ds:datastoreItem>
</file>

<file path=customXml/itemProps2.xml><?xml version="1.0" encoding="utf-8"?>
<ds:datastoreItem xmlns:ds="http://schemas.openxmlformats.org/officeDocument/2006/customXml" ds:itemID="{30F14749-EBD3-421C-8B9F-056B37374B76}">
  <ds:schemaRefs>
    <ds:schemaRef ds:uri="http://schemas.microsoft.com/office/2006/documentManagement/types"/>
    <ds:schemaRef ds:uri="3c3ca92e-6eea-4658-a0ac-b5a34ffcc4d5"/>
    <ds:schemaRef ds:uri="http://purl.org/dc/term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904039f7-2459-461f-b294-1dca4c53ae1d"/>
    <ds:schemaRef ds:uri="http://www.w3.org/XML/1998/namespace"/>
    <ds:schemaRef ds:uri="http://purl.org/dc/elements/1.1/"/>
  </ds:schemaRefs>
</ds:datastoreItem>
</file>

<file path=customXml/itemProps3.xml><?xml version="1.0" encoding="utf-8"?>
<ds:datastoreItem xmlns:ds="http://schemas.openxmlformats.org/officeDocument/2006/customXml" ds:itemID="{A1517C81-085F-4856-B196-F3C4669D4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3ca92e-6eea-4658-a0ac-b5a34ffcc4d5"/>
    <ds:schemaRef ds:uri="904039f7-2459-461f-b294-1dca4c53a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492</TotalTime>
  <Words>2239</Words>
  <Application>Microsoft Office PowerPoint</Application>
  <PresentationFormat>Widescreen</PresentationFormat>
  <Paragraphs>248</Paragraphs>
  <Slides>59</Slides>
  <Notes>27</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Utah Fall Leadership Confernce</vt:lpstr>
      <vt:lpstr>Professional Membership Benefits</vt:lpstr>
      <vt:lpstr>PowerPoint Presentation</vt:lpstr>
      <vt:lpstr>Professional Membership Benefits</vt:lpstr>
      <vt:lpstr>PowerPoint Presentation</vt:lpstr>
      <vt:lpstr> Industry Expert Live Workshops </vt:lpstr>
      <vt:lpstr>Career Essentials</vt:lpstr>
      <vt:lpstr>Career Essentials</vt:lpstr>
      <vt:lpstr>SkillsUSA Framework</vt:lpstr>
      <vt:lpstr>Workplace Readiness Skills</vt:lpstr>
      <vt:lpstr>SkillsUSA Framework Resources</vt:lpstr>
      <vt:lpstr>Framework Resources found in the store</vt:lpstr>
      <vt:lpstr>Establishing a Framework Culture</vt:lpstr>
      <vt:lpstr>PowerPoint Presentation</vt:lpstr>
      <vt:lpstr>Please fill out the Evaluation!</vt:lpstr>
      <vt:lpstr>SkillsUSA Framework Integration</vt:lpstr>
      <vt:lpstr>SkillsUSA Framework</vt:lpstr>
      <vt:lpstr>Workplace Readiness Skills</vt:lpstr>
      <vt:lpstr>Step 1:  Target an Essential Element</vt:lpstr>
      <vt:lpstr>Step 2:  Integrate the EE into classroom, lab, and chapter activites.</vt:lpstr>
      <vt:lpstr>Step 2:  Integrate the EE into classroom, lab, and chapter activities.</vt:lpstr>
      <vt:lpstr>Step 2:  Integrate the EE into classroom, lab, and chapter activites.</vt:lpstr>
      <vt:lpstr>Step 2:  Integrate the EE into classroom, lab, and chapter activites.</vt:lpstr>
      <vt:lpstr>Step 2:  Integrate the EE into classroom, lab, and chapter activites.</vt:lpstr>
      <vt:lpstr>Step 2:  Integrate the EE into classroom, lab, and chapter activites.</vt:lpstr>
      <vt:lpstr>Step 2:  Integrate the EE into classroom, lab, and chapter activites.</vt:lpstr>
      <vt:lpstr>Step 2:  Integrate the EE into classroom, lab, and chapter activites.</vt:lpstr>
      <vt:lpstr>Step 2:  Integrate the EE into classroom, lab, and chapter activites.</vt:lpstr>
      <vt:lpstr>Step 2:  Integrate the EE into classroom, lab, and chapter activites.</vt:lpstr>
      <vt:lpstr>Step 3:  Assess the EE again</vt:lpstr>
      <vt:lpstr>Step 4:  Celebrate and Achieve Recognition</vt:lpstr>
      <vt:lpstr>Chapter Excellence Program</vt:lpstr>
      <vt:lpstr>What is the Chapter Excellence Program?</vt:lpstr>
      <vt:lpstr>PowerPoint Presentation</vt:lpstr>
      <vt:lpstr>The Basics</vt:lpstr>
      <vt:lpstr>PowerPoint Presentation</vt:lpstr>
      <vt:lpstr>Level 1 Quality Chapter Award Requirements</vt:lpstr>
      <vt:lpstr>PowerPoint Presentation</vt:lpstr>
      <vt:lpstr>PowerPoint Presentation</vt:lpstr>
      <vt:lpstr>Level 2 Chapter of Distinction Requirements</vt:lpstr>
      <vt:lpstr>Chapter Distinction Indicators</vt:lpstr>
      <vt:lpstr>PowerPoint Presentation</vt:lpstr>
      <vt:lpstr>PowerPoint Presentation</vt:lpstr>
      <vt:lpstr>Write SMART Goals for Activities</vt:lpstr>
      <vt:lpstr>PowerPoint Presentation</vt:lpstr>
      <vt:lpstr>Thank You!    Please fill out our evaluation!  </vt:lpstr>
      <vt:lpstr>PowerPoint Presentation</vt:lpstr>
      <vt:lpstr>PowerPoint Presentation</vt:lpstr>
      <vt:lpstr>PowerPoint Presentation</vt:lpstr>
      <vt:lpstr>PowerPoint Presentation</vt:lpstr>
      <vt:lpstr>Thank you for your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Anderson</dc:creator>
  <cp:lastModifiedBy>Michelle Martinez</cp:lastModifiedBy>
  <cp:revision>14</cp:revision>
  <dcterms:created xsi:type="dcterms:W3CDTF">2022-07-20T23:03:36Z</dcterms:created>
  <dcterms:modified xsi:type="dcterms:W3CDTF">2022-11-10T17:10:05Z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0x010100D38DF9DFD1C8FE4FA0C240D33CBE5DAB</vt:lpwstr>
  </property>
</Properties>
</file>